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5" r:id="rId2"/>
    <p:sldId id="436" r:id="rId3"/>
    <p:sldId id="387" r:id="rId4"/>
    <p:sldId id="434" r:id="rId5"/>
    <p:sldId id="428" r:id="rId6"/>
    <p:sldId id="429" r:id="rId7"/>
    <p:sldId id="430" r:id="rId8"/>
    <p:sldId id="431" r:id="rId9"/>
    <p:sldId id="432" r:id="rId10"/>
    <p:sldId id="433" r:id="rId11"/>
    <p:sldId id="423" r:id="rId12"/>
    <p:sldId id="424" r:id="rId13"/>
    <p:sldId id="425" r:id="rId14"/>
    <p:sldId id="426" r:id="rId15"/>
    <p:sldId id="292" r:id="rId16"/>
    <p:sldId id="435" r:id="rId17"/>
    <p:sldId id="4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7" d="100"/>
          <a:sy n="107" d="100"/>
        </p:scale>
        <p:origin x="70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Holland" userId="f146021a-298e-436c-8190-f1dcde7df674" providerId="ADAL" clId="{BB3A8213-2308-46A8-B5AC-E4A7CF44235F}"/>
    <pc:docChg chg="custSel modSld">
      <pc:chgData name="Glenn Holland" userId="f146021a-298e-436c-8190-f1dcde7df674" providerId="ADAL" clId="{BB3A8213-2308-46A8-B5AC-E4A7CF44235F}" dt="2023-06-09T13:24:32.146" v="349"/>
      <pc:docMkLst>
        <pc:docMk/>
      </pc:docMkLst>
      <pc:sldChg chg="modSp mod">
        <pc:chgData name="Glenn Holland" userId="f146021a-298e-436c-8190-f1dcde7df674" providerId="ADAL" clId="{BB3A8213-2308-46A8-B5AC-E4A7CF44235F}" dt="2023-06-09T13:09:32.870" v="96" actId="20577"/>
        <pc:sldMkLst>
          <pc:docMk/>
          <pc:sldMk cId="4155812530" sldId="435"/>
        </pc:sldMkLst>
        <pc:spChg chg="mod">
          <ac:chgData name="Glenn Holland" userId="f146021a-298e-436c-8190-f1dcde7df674" providerId="ADAL" clId="{BB3A8213-2308-46A8-B5AC-E4A7CF44235F}" dt="2023-06-09T13:09:32.870" v="96" actId="20577"/>
          <ac:spMkLst>
            <pc:docMk/>
            <pc:sldMk cId="4155812530" sldId="435"/>
            <ac:spMk id="2" creationId="{D9FF8090-C624-12BE-E6E9-4A142626786D}"/>
          </ac:spMkLst>
        </pc:spChg>
      </pc:sldChg>
      <pc:sldChg chg="modSp mod">
        <pc:chgData name="Glenn Holland" userId="f146021a-298e-436c-8190-f1dcde7df674" providerId="ADAL" clId="{BB3A8213-2308-46A8-B5AC-E4A7CF44235F}" dt="2023-06-09T13:24:32.146" v="349"/>
        <pc:sldMkLst>
          <pc:docMk/>
          <pc:sldMk cId="4173337179" sldId="436"/>
        </pc:sldMkLst>
        <pc:spChg chg="mod">
          <ac:chgData name="Glenn Holland" userId="f146021a-298e-436c-8190-f1dcde7df674" providerId="ADAL" clId="{BB3A8213-2308-46A8-B5AC-E4A7CF44235F}" dt="2023-06-09T13:24:32.146" v="349"/>
          <ac:spMkLst>
            <pc:docMk/>
            <pc:sldMk cId="4173337179" sldId="436"/>
            <ac:spMk id="6" creationId="{2288B9E9-84EB-732C-57A1-E1EE124E281B}"/>
          </ac:spMkLst>
        </pc:spChg>
      </pc:sldChg>
    </pc:docChg>
  </pc:docChgLst>
  <pc:docChgLst>
    <pc:chgData name="Glenn Holland" userId="f146021a-298e-436c-8190-f1dcde7df674" providerId="ADAL" clId="{D0368BEC-3F76-4E53-9970-51FA6595B5AA}"/>
    <pc:docChg chg="undo redo custSel addSld delSld modSld">
      <pc:chgData name="Glenn Holland" userId="f146021a-298e-436c-8190-f1dcde7df674" providerId="ADAL" clId="{D0368BEC-3F76-4E53-9970-51FA6595B5AA}" dt="2023-05-24T14:06:44.419" v="228" actId="313"/>
      <pc:docMkLst>
        <pc:docMk/>
      </pc:docMkLst>
      <pc:sldChg chg="addSp delSp modSp mod">
        <pc:chgData name="Glenn Holland" userId="f146021a-298e-436c-8190-f1dcde7df674" providerId="ADAL" clId="{D0368BEC-3F76-4E53-9970-51FA6595B5AA}" dt="2023-05-18T20:52:02.430" v="204" actId="14100"/>
        <pc:sldMkLst>
          <pc:docMk/>
          <pc:sldMk cId="689731137" sldId="387"/>
        </pc:sldMkLst>
        <pc:spChg chg="add mod">
          <ac:chgData name="Glenn Holland" userId="f146021a-298e-436c-8190-f1dcde7df674" providerId="ADAL" clId="{D0368BEC-3F76-4E53-9970-51FA6595B5AA}" dt="2023-05-18T20:51:56.489" v="203" actId="1076"/>
          <ac:spMkLst>
            <pc:docMk/>
            <pc:sldMk cId="689731137" sldId="387"/>
            <ac:spMk id="2" creationId="{BC54F982-4705-C023-5089-CEE3883BD158}"/>
          </ac:spMkLst>
        </pc:spChg>
        <pc:spChg chg="del">
          <ac:chgData name="Glenn Holland" userId="f146021a-298e-436c-8190-f1dcde7df674" providerId="ADAL" clId="{D0368BEC-3F76-4E53-9970-51FA6595B5AA}" dt="2023-05-18T20:50:15.884" v="169" actId="478"/>
          <ac:spMkLst>
            <pc:docMk/>
            <pc:sldMk cId="689731137" sldId="387"/>
            <ac:spMk id="22" creationId="{5EABB4BB-25EA-DB2F-B29D-D14542788122}"/>
          </ac:spMkLst>
        </pc:spChg>
        <pc:cxnChg chg="mod">
          <ac:chgData name="Glenn Holland" userId="f146021a-298e-436c-8190-f1dcde7df674" providerId="ADAL" clId="{D0368BEC-3F76-4E53-9970-51FA6595B5AA}" dt="2023-05-18T20:52:02.430" v="204" actId="14100"/>
          <ac:cxnSpMkLst>
            <pc:docMk/>
            <pc:sldMk cId="689731137" sldId="387"/>
            <ac:cxnSpMk id="23" creationId="{7979770E-E26A-2628-2C49-A5D6ED0FE6E9}"/>
          </ac:cxnSpMkLst>
        </pc:cxnChg>
      </pc:sldChg>
      <pc:sldChg chg="modSp del mod">
        <pc:chgData name="Glenn Holland" userId="f146021a-298e-436c-8190-f1dcde7df674" providerId="ADAL" clId="{D0368BEC-3F76-4E53-9970-51FA6595B5AA}" dt="2023-05-18T15:24:58.143" v="92" actId="47"/>
        <pc:sldMkLst>
          <pc:docMk/>
          <pc:sldMk cId="1047489715" sldId="418"/>
        </pc:sldMkLst>
        <pc:spChg chg="mod">
          <ac:chgData name="Glenn Holland" userId="f146021a-298e-436c-8190-f1dcde7df674" providerId="ADAL" clId="{D0368BEC-3F76-4E53-9970-51FA6595B5AA}" dt="2023-05-18T15:24:00.513" v="90" actId="20577"/>
          <ac:spMkLst>
            <pc:docMk/>
            <pc:sldMk cId="1047489715" sldId="418"/>
            <ac:spMk id="6" creationId="{2288B9E9-84EB-732C-57A1-E1EE124E281B}"/>
          </ac:spMkLst>
        </pc:spChg>
      </pc:sldChg>
      <pc:sldChg chg="modSp mod">
        <pc:chgData name="Glenn Holland" userId="f146021a-298e-436c-8190-f1dcde7df674" providerId="ADAL" clId="{D0368BEC-3F76-4E53-9970-51FA6595B5AA}" dt="2023-05-18T15:27:08.642" v="166" actId="20577"/>
        <pc:sldMkLst>
          <pc:docMk/>
          <pc:sldMk cId="3372561501" sldId="421"/>
        </pc:sldMkLst>
        <pc:spChg chg="mod">
          <ac:chgData name="Glenn Holland" userId="f146021a-298e-436c-8190-f1dcde7df674" providerId="ADAL" clId="{D0368BEC-3F76-4E53-9970-51FA6595B5AA}" dt="2023-05-18T15:27:08.642" v="166" actId="20577"/>
          <ac:spMkLst>
            <pc:docMk/>
            <pc:sldMk cId="3372561501" sldId="421"/>
            <ac:spMk id="13" creationId="{9D0FCDEA-4916-5AA8-5EF6-F8E3490085CD}"/>
          </ac:spMkLst>
        </pc:spChg>
      </pc:sldChg>
      <pc:sldChg chg="modSp mod">
        <pc:chgData name="Glenn Holland" userId="f146021a-298e-436c-8190-f1dcde7df674" providerId="ADAL" clId="{D0368BEC-3F76-4E53-9970-51FA6595B5AA}" dt="2023-05-18T20:53:28.259" v="205" actId="20577"/>
        <pc:sldMkLst>
          <pc:docMk/>
          <pc:sldMk cId="2195373442" sldId="433"/>
        </pc:sldMkLst>
        <pc:spChg chg="mod">
          <ac:chgData name="Glenn Holland" userId="f146021a-298e-436c-8190-f1dcde7df674" providerId="ADAL" clId="{D0368BEC-3F76-4E53-9970-51FA6595B5AA}" dt="2023-05-18T20:53:28.259" v="205" actId="20577"/>
          <ac:spMkLst>
            <pc:docMk/>
            <pc:sldMk cId="2195373442" sldId="433"/>
            <ac:spMk id="2" creationId="{DEA2A345-FA22-3466-E01A-F6BE40552A89}"/>
          </ac:spMkLst>
        </pc:spChg>
      </pc:sldChg>
      <pc:sldChg chg="modSp mod">
        <pc:chgData name="Glenn Holland" userId="f146021a-298e-436c-8190-f1dcde7df674" providerId="ADAL" clId="{D0368BEC-3F76-4E53-9970-51FA6595B5AA}" dt="2023-05-24T14:06:44.419" v="228" actId="313"/>
        <pc:sldMkLst>
          <pc:docMk/>
          <pc:sldMk cId="4155812530" sldId="435"/>
        </pc:sldMkLst>
        <pc:spChg chg="mod">
          <ac:chgData name="Glenn Holland" userId="f146021a-298e-436c-8190-f1dcde7df674" providerId="ADAL" clId="{D0368BEC-3F76-4E53-9970-51FA6595B5AA}" dt="2023-05-24T14:06:44.419" v="228" actId="313"/>
          <ac:spMkLst>
            <pc:docMk/>
            <pc:sldMk cId="4155812530" sldId="435"/>
            <ac:spMk id="2" creationId="{D9FF8090-C624-12BE-E6E9-4A142626786D}"/>
          </ac:spMkLst>
        </pc:spChg>
      </pc:sldChg>
      <pc:sldChg chg="modSp add mod">
        <pc:chgData name="Glenn Holland" userId="f146021a-298e-436c-8190-f1dcde7df674" providerId="ADAL" clId="{D0368BEC-3F76-4E53-9970-51FA6595B5AA}" dt="2023-05-18T15:27:43.779" v="168" actId="404"/>
        <pc:sldMkLst>
          <pc:docMk/>
          <pc:sldMk cId="4173337179" sldId="436"/>
        </pc:sldMkLst>
        <pc:spChg chg="mod">
          <ac:chgData name="Glenn Holland" userId="f146021a-298e-436c-8190-f1dcde7df674" providerId="ADAL" clId="{D0368BEC-3F76-4E53-9970-51FA6595B5AA}" dt="2023-05-18T15:27:43.779" v="168" actId="404"/>
          <ac:spMkLst>
            <pc:docMk/>
            <pc:sldMk cId="4173337179" sldId="436"/>
            <ac:spMk id="6" creationId="{2288B9E9-84EB-732C-57A1-E1EE124E281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0BBC-2929-83F8-0DA1-DA18C6A1A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94454D-6E27-D73C-46D0-03ED502F2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1057C7-EFC0-A469-1B69-93998074EB86}"/>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5" name="Footer Placeholder 4">
            <a:extLst>
              <a:ext uri="{FF2B5EF4-FFF2-40B4-BE49-F238E27FC236}">
                <a16:creationId xmlns:a16="http://schemas.microsoft.com/office/drawing/2014/main" id="{7935F508-D88E-FD40-FCF2-EE859C368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5B965-D0AE-D31A-4B41-138250813BE5}"/>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219473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DEDD-1DED-DF44-95A9-FDEE79B18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8AD059-FA17-5C6F-7C10-1722906F5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5BD61-665E-C699-EA79-8208561AC6C6}"/>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5" name="Footer Placeholder 4">
            <a:extLst>
              <a:ext uri="{FF2B5EF4-FFF2-40B4-BE49-F238E27FC236}">
                <a16:creationId xmlns:a16="http://schemas.microsoft.com/office/drawing/2014/main" id="{FBA74E5D-AAF5-BFC0-F0AD-6F52D912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2AABD-C004-4E03-2FBB-8C31182E241E}"/>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352143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E423F-DE31-71D5-0564-3986AC984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A46CA5-2A3A-5896-A26B-B143A521DC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0014C-F4B7-3C7D-6553-056986CF5ADE}"/>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5" name="Footer Placeholder 4">
            <a:extLst>
              <a:ext uri="{FF2B5EF4-FFF2-40B4-BE49-F238E27FC236}">
                <a16:creationId xmlns:a16="http://schemas.microsoft.com/office/drawing/2014/main" id="{163BEB35-C0C2-A3C4-2176-B5A1CF1B7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7CA96-31E6-2032-9AA6-910D76E3F4FB}"/>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306478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3D5A-2534-8B86-007B-B6011328A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0261E-B5E9-3D7D-0AB3-C8C10A0D86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A94C0-CC94-9616-9DB6-43135F8AD259}"/>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5" name="Footer Placeholder 4">
            <a:extLst>
              <a:ext uri="{FF2B5EF4-FFF2-40B4-BE49-F238E27FC236}">
                <a16:creationId xmlns:a16="http://schemas.microsoft.com/office/drawing/2014/main" id="{5431B5E0-012D-29F2-DB57-1AD70D418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F9D95-39DC-EF78-DABC-929B2CD2787C}"/>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26412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43F1-96DB-0458-07A9-02CF3F995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192EE0-1ABC-AA16-1227-92F53D8AF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679E63-2F82-ECEE-F15B-11E41AAF6250}"/>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5" name="Footer Placeholder 4">
            <a:extLst>
              <a:ext uri="{FF2B5EF4-FFF2-40B4-BE49-F238E27FC236}">
                <a16:creationId xmlns:a16="http://schemas.microsoft.com/office/drawing/2014/main" id="{FE4F7777-53B7-20F0-7288-E97EF865B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06F82-903C-5A5C-DDC6-758759E3A8DA}"/>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258431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3027-FEEA-EECD-7EFB-D07CC9E6E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2ADDD0-9E07-1DB1-9170-A84CC6816C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F1E25-5E04-5D48-3D3C-FED0269DB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2817E-FC71-2FB2-DE3C-16AB57BF76A6}"/>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6" name="Footer Placeholder 5">
            <a:extLst>
              <a:ext uri="{FF2B5EF4-FFF2-40B4-BE49-F238E27FC236}">
                <a16:creationId xmlns:a16="http://schemas.microsoft.com/office/drawing/2014/main" id="{2531F4AD-70C5-0DFB-AE51-5465099F3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C28AA-89CE-3879-F751-2B329706C80F}"/>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346161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1199-0375-FB7D-96DF-68FD5152E0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83BC34-2E40-DC07-BAB0-C1F24143A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4B3A96-40F0-98C1-4DF9-B5B6E1D2E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6A05A-4BB6-E32C-C0E9-D939FE9DF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E17C5-BD74-C9C0-850C-C03B2F443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C4937C-D7D2-F4B6-C3AD-931260ADD765}"/>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8" name="Footer Placeholder 7">
            <a:extLst>
              <a:ext uri="{FF2B5EF4-FFF2-40B4-BE49-F238E27FC236}">
                <a16:creationId xmlns:a16="http://schemas.microsoft.com/office/drawing/2014/main" id="{1011682C-E84E-4850-2E5B-04FB8F63F5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BC7520-7800-0724-7997-EC3DDE5DABF1}"/>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288672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AA12-0451-2A12-6E27-8A4A525CF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D859D-5A4E-87C3-E220-2B2B22559C61}"/>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4" name="Footer Placeholder 3">
            <a:extLst>
              <a:ext uri="{FF2B5EF4-FFF2-40B4-BE49-F238E27FC236}">
                <a16:creationId xmlns:a16="http://schemas.microsoft.com/office/drawing/2014/main" id="{3CC7B5C0-23A2-DAE2-8226-CA9E96627B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CCBE52-78BC-FF5D-0778-9B7BF01E7152}"/>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46510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FB3EE-992B-2576-0325-DEA83744CC40}"/>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3" name="Footer Placeholder 2">
            <a:extLst>
              <a:ext uri="{FF2B5EF4-FFF2-40B4-BE49-F238E27FC236}">
                <a16:creationId xmlns:a16="http://schemas.microsoft.com/office/drawing/2014/main" id="{D2A8E1E2-9912-903B-9E55-DA43F89DC5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643377-7613-0C23-DA4C-64119649A872}"/>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355620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C7CA-08C9-11DC-03E8-3C4AA981A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C2636-B882-C2C3-F361-7378529A5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DFCBD7-D023-FCFA-1CC4-46E198706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D250F-5551-E455-5A37-B50AD07F1CCF}"/>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6" name="Footer Placeholder 5">
            <a:extLst>
              <a:ext uri="{FF2B5EF4-FFF2-40B4-BE49-F238E27FC236}">
                <a16:creationId xmlns:a16="http://schemas.microsoft.com/office/drawing/2014/main" id="{800C00FF-07E1-ACE4-C607-572491696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F517D-F9B0-317E-BCCB-7399346BA72C}"/>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110866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BFF7-6B30-A95D-8F5F-440CBC7BD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BC61D-CD94-3746-CA2F-295ED4F7C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472451-2835-7F20-C005-2A6A3C3FE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CB9FD-15B8-9F51-5CF8-8936223C326C}"/>
              </a:ext>
            </a:extLst>
          </p:cNvPr>
          <p:cNvSpPr>
            <a:spLocks noGrp="1"/>
          </p:cNvSpPr>
          <p:nvPr>
            <p:ph type="dt" sz="half" idx="10"/>
          </p:nvPr>
        </p:nvSpPr>
        <p:spPr/>
        <p:txBody>
          <a:bodyPr/>
          <a:lstStyle/>
          <a:p>
            <a:fld id="{34E8954F-045F-41E3-A8C2-D0F695DC66AD}" type="datetimeFigureOut">
              <a:rPr lang="en-US" smtClean="0"/>
              <a:t>6/9/2023</a:t>
            </a:fld>
            <a:endParaRPr lang="en-US"/>
          </a:p>
        </p:txBody>
      </p:sp>
      <p:sp>
        <p:nvSpPr>
          <p:cNvPr id="6" name="Footer Placeholder 5">
            <a:extLst>
              <a:ext uri="{FF2B5EF4-FFF2-40B4-BE49-F238E27FC236}">
                <a16:creationId xmlns:a16="http://schemas.microsoft.com/office/drawing/2014/main" id="{30CDD3C2-3229-8482-9322-FA43507CF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CF213-753C-C05D-1D81-26C4543E4D23}"/>
              </a:ext>
            </a:extLst>
          </p:cNvPr>
          <p:cNvSpPr>
            <a:spLocks noGrp="1"/>
          </p:cNvSpPr>
          <p:nvPr>
            <p:ph type="sldNum" sz="quarter" idx="12"/>
          </p:nvPr>
        </p:nvSpPr>
        <p:spPr/>
        <p:txBody>
          <a:bodyPr/>
          <a:lstStyle/>
          <a:p>
            <a:fld id="{B608B1BE-8EC4-40B9-A902-858F5E410455}" type="slidenum">
              <a:rPr lang="en-US" smtClean="0"/>
              <a:t>‹#›</a:t>
            </a:fld>
            <a:endParaRPr lang="en-US"/>
          </a:p>
        </p:txBody>
      </p:sp>
    </p:spTree>
    <p:extLst>
      <p:ext uri="{BB962C8B-B14F-4D97-AF65-F5344CB8AC3E}">
        <p14:creationId xmlns:p14="http://schemas.microsoft.com/office/powerpoint/2010/main" val="238773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2A468-9A47-92F1-6359-99AD4F270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97C6C-C418-0890-7C5D-1027FA4C3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7B754-3C04-0248-3B24-8D6C74DEB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954F-045F-41E3-A8C2-D0F695DC66AD}" type="datetimeFigureOut">
              <a:rPr lang="en-US" smtClean="0"/>
              <a:t>6/9/2023</a:t>
            </a:fld>
            <a:endParaRPr lang="en-US"/>
          </a:p>
        </p:txBody>
      </p:sp>
      <p:sp>
        <p:nvSpPr>
          <p:cNvPr id="5" name="Footer Placeholder 4">
            <a:extLst>
              <a:ext uri="{FF2B5EF4-FFF2-40B4-BE49-F238E27FC236}">
                <a16:creationId xmlns:a16="http://schemas.microsoft.com/office/drawing/2014/main" id="{87E5C3E6-45D8-B4C4-5330-C8DF09F31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132DCD-CE3C-684B-B750-606FD42D0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8B1BE-8EC4-40B9-A902-858F5E410455}" type="slidenum">
              <a:rPr lang="en-US" smtClean="0"/>
              <a:t>‹#›</a:t>
            </a:fld>
            <a:endParaRPr lang="en-US"/>
          </a:p>
        </p:txBody>
      </p:sp>
    </p:spTree>
    <p:extLst>
      <p:ext uri="{BB962C8B-B14F-4D97-AF65-F5344CB8AC3E}">
        <p14:creationId xmlns:p14="http://schemas.microsoft.com/office/powerpoint/2010/main" val="87398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a:extLst>
              <a:ext uri="{FF2B5EF4-FFF2-40B4-BE49-F238E27FC236}">
                <a16:creationId xmlns:a16="http://schemas.microsoft.com/office/drawing/2014/main" id="{17FE9B63-6857-BA09-69B8-0364ACF28E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37426" y="1024966"/>
            <a:ext cx="7917147" cy="1847852"/>
          </a:xfrm>
          <a:prstGeom prst="rect">
            <a:avLst/>
          </a:prstGeom>
        </p:spPr>
      </p:pic>
      <p:pic>
        <p:nvPicPr>
          <p:cNvPr id="1026" name="Picture 2" descr="WELCOME ABOARD!! Welcome Aboard!! - Love Boat Captain | Meme Generator |  Love Meme on ME.ME">
            <a:extLst>
              <a:ext uri="{FF2B5EF4-FFF2-40B4-BE49-F238E27FC236}">
                <a16:creationId xmlns:a16="http://schemas.microsoft.com/office/drawing/2014/main" id="{AD5816A3-D5CD-9E97-63C9-4FC6754B359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4329"/>
          <a:stretch/>
        </p:blipFill>
        <p:spPr bwMode="auto">
          <a:xfrm>
            <a:off x="5312937" y="4575734"/>
            <a:ext cx="1566125" cy="2009775"/>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C4559634-6228-9B2D-8ABC-4C5F27085865}"/>
              </a:ext>
            </a:extLst>
          </p:cNvPr>
          <p:cNvSpPr>
            <a:spLocks noGrp="1"/>
          </p:cNvSpPr>
          <p:nvPr>
            <p:ph type="subTitle" idx="1"/>
          </p:nvPr>
        </p:nvSpPr>
        <p:spPr>
          <a:xfrm>
            <a:off x="1524000" y="3602038"/>
            <a:ext cx="9144000" cy="1655762"/>
          </a:xfrm>
        </p:spPr>
        <p:txBody>
          <a:bodyPr>
            <a:normAutofit/>
          </a:bodyPr>
          <a:lstStyle/>
          <a:p>
            <a:r>
              <a:rPr lang="en-US" sz="6000" dirty="0">
                <a:solidFill>
                  <a:srgbClr val="203864"/>
                </a:solidFill>
              </a:rPr>
              <a:t>Welcome Aboard!!!</a:t>
            </a:r>
          </a:p>
        </p:txBody>
      </p:sp>
    </p:spTree>
    <p:extLst>
      <p:ext uri="{BB962C8B-B14F-4D97-AF65-F5344CB8AC3E}">
        <p14:creationId xmlns:p14="http://schemas.microsoft.com/office/powerpoint/2010/main" val="181746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style.rotation</p:attrName>
                                        </p:attrNameLst>
                                      </p:cBhvr>
                                      <p:tavLst>
                                        <p:tav tm="0">
                                          <p:val>
                                            <p:fltVal val="90"/>
                                          </p:val>
                                        </p:tav>
                                        <p:tav tm="100000">
                                          <p:val>
                                            <p:fltVal val="0"/>
                                          </p:val>
                                        </p:tav>
                                      </p:tavLst>
                                    </p:anim>
                                    <p:animEffect transition="in" filter="fade">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838200" y="0"/>
            <a:ext cx="10515600" cy="1325563"/>
          </a:xfrm>
        </p:spPr>
        <p:txBody>
          <a:bodyPr>
            <a:normAutofit/>
          </a:bodyPr>
          <a:lstStyle/>
          <a:p>
            <a:pPr algn="ctr"/>
            <a:r>
              <a:rPr lang="en-US" sz="4000" b="1" dirty="0">
                <a:solidFill>
                  <a:schemeClr val="accent1">
                    <a:lumMod val="50000"/>
                  </a:schemeClr>
                </a:solidFill>
              </a:rPr>
              <a:t>#3. Einstein Activity Capture (6 of 6)</a:t>
            </a:r>
          </a:p>
        </p:txBody>
      </p:sp>
      <p:sp>
        <p:nvSpPr>
          <p:cNvPr id="2" name="TextBox 1">
            <a:extLst>
              <a:ext uri="{FF2B5EF4-FFF2-40B4-BE49-F238E27FC236}">
                <a16:creationId xmlns:a16="http://schemas.microsoft.com/office/drawing/2014/main" id="{DEA2A345-FA22-3466-E01A-F6BE40552A89}"/>
              </a:ext>
            </a:extLst>
          </p:cNvPr>
          <p:cNvSpPr txBox="1"/>
          <p:nvPr/>
        </p:nvSpPr>
        <p:spPr>
          <a:xfrm>
            <a:off x="838200" y="1253339"/>
            <a:ext cx="10515600" cy="3970318"/>
          </a:xfrm>
          <a:prstGeom prst="rect">
            <a:avLst/>
          </a:prstGeom>
          <a:solidFill>
            <a:schemeClr val="bg1"/>
          </a:solidFill>
          <a:ln w="25400">
            <a:noFill/>
          </a:ln>
        </p:spPr>
        <p:txBody>
          <a:bodyPr wrap="square" rtlCol="0">
            <a:spAutoFit/>
          </a:bodyPr>
          <a:lstStyle/>
          <a:p>
            <a:r>
              <a:rPr lang="en-US" sz="2400" dirty="0">
                <a:solidFill>
                  <a:srgbClr val="203864"/>
                </a:solidFill>
              </a:rPr>
              <a:t>Sending and receiving emails from Office 365 will log to The River in the record’s activity window if a record is found. </a:t>
            </a:r>
          </a:p>
          <a:p>
            <a:pPr marL="800100" lvl="1" indent="-342900">
              <a:buFont typeface="Arial" panose="020B0604020202020204" pitchFamily="34" charset="0"/>
              <a:buChar char="•"/>
            </a:pPr>
            <a:r>
              <a:rPr lang="en-US" sz="2000" dirty="0">
                <a:solidFill>
                  <a:srgbClr val="203864"/>
                </a:solidFill>
              </a:rPr>
              <a:t>If there are multiple similar records in the </a:t>
            </a:r>
            <a:r>
              <a:rPr lang="en-US" sz="2000" dirty="0" err="1">
                <a:solidFill>
                  <a:srgbClr val="203864"/>
                </a:solidFill>
              </a:rPr>
              <a:t>The</a:t>
            </a:r>
            <a:r>
              <a:rPr lang="en-US" sz="2000" dirty="0">
                <a:solidFill>
                  <a:srgbClr val="203864"/>
                </a:solidFill>
              </a:rPr>
              <a:t> River, you can choose where it is logged to.</a:t>
            </a:r>
          </a:p>
          <a:p>
            <a:pPr marL="800100" lvl="1" indent="-342900">
              <a:buFont typeface="Arial" panose="020B0604020202020204" pitchFamily="34" charset="0"/>
              <a:buChar char="•"/>
            </a:pPr>
            <a:r>
              <a:rPr lang="en-US" sz="2000" dirty="0">
                <a:solidFill>
                  <a:srgbClr val="203864"/>
                </a:solidFill>
              </a:rPr>
              <a:t>You will have visibility to if and when the email was opened/responded by the recipient.</a:t>
            </a:r>
          </a:p>
          <a:p>
            <a:pPr marL="800100" lvl="1" indent="-342900">
              <a:buFont typeface="Arial" panose="020B0604020202020204" pitchFamily="34" charset="0"/>
              <a:buChar char="•"/>
            </a:pPr>
            <a:r>
              <a:rPr lang="en-US" sz="2000" dirty="0">
                <a:solidFill>
                  <a:srgbClr val="203864"/>
                </a:solidFill>
              </a:rPr>
              <a:t>You can remove/modify associations as required.</a:t>
            </a:r>
          </a:p>
          <a:p>
            <a:pPr marL="800100" lvl="1" indent="-342900">
              <a:buFont typeface="Arial" panose="020B0604020202020204" pitchFamily="34" charset="0"/>
              <a:buChar char="•"/>
            </a:pPr>
            <a:r>
              <a:rPr lang="en-US" sz="2000" dirty="0">
                <a:solidFill>
                  <a:srgbClr val="203864"/>
                </a:solidFill>
              </a:rPr>
              <a:t>You can exclude email addresses that have associations that you do want to.</a:t>
            </a:r>
          </a:p>
          <a:p>
            <a:pPr marL="800100" lvl="1" indent="-342900">
              <a:buFont typeface="Arial" panose="020B0604020202020204" pitchFamily="34" charset="0"/>
              <a:buChar char="•"/>
            </a:pPr>
            <a:r>
              <a:rPr lang="en-US" sz="2000" dirty="0">
                <a:solidFill>
                  <a:srgbClr val="203864"/>
                </a:solidFill>
              </a:rPr>
              <a:t>If you are viewing another User’s email in a Record and they are not sharing with you, you may request the individual email be shared or all future emails from that User.</a:t>
            </a:r>
          </a:p>
          <a:p>
            <a:r>
              <a:rPr lang="en-US" sz="2400" dirty="0">
                <a:solidFill>
                  <a:srgbClr val="203864"/>
                </a:solidFill>
              </a:rPr>
              <a:t>Creating Events in Office 365 will be available in The River and vice versa.</a:t>
            </a:r>
          </a:p>
          <a:p>
            <a:pPr marL="800100" lvl="1" indent="-342900">
              <a:buFont typeface="Arial" panose="020B0604020202020204" pitchFamily="34" charset="0"/>
              <a:buChar char="•"/>
            </a:pPr>
            <a:r>
              <a:rPr lang="en-US" sz="2000" dirty="0">
                <a:solidFill>
                  <a:srgbClr val="203864"/>
                </a:solidFill>
              </a:rPr>
              <a:t>You can choose what calendars you want/don’t want to view in The River.</a:t>
            </a:r>
          </a:p>
          <a:p>
            <a:pPr marL="800100" lvl="1" indent="-342900">
              <a:buFont typeface="Arial" panose="020B0604020202020204" pitchFamily="34" charset="0"/>
              <a:buChar char="•"/>
            </a:pPr>
            <a:r>
              <a:rPr lang="en-US" sz="2000" dirty="0">
                <a:solidFill>
                  <a:srgbClr val="203864"/>
                </a:solidFill>
              </a:rPr>
              <a:t>If choosing to create an event in The River, you can mark it as Private and it will not show in your Office 365 Calendar.</a:t>
            </a:r>
          </a:p>
        </p:txBody>
      </p:sp>
    </p:spTree>
    <p:extLst>
      <p:ext uri="{BB962C8B-B14F-4D97-AF65-F5344CB8AC3E}">
        <p14:creationId xmlns:p14="http://schemas.microsoft.com/office/powerpoint/2010/main" val="219537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A2F271E-8A58-4702-8B60-35956AA9D8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405" y="3981103"/>
            <a:ext cx="6193400" cy="1685655"/>
          </a:xfrm>
          <a:prstGeom prst="rect">
            <a:avLst/>
          </a:prstGeom>
        </p:spPr>
      </p:pic>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344424" y="16764"/>
            <a:ext cx="11503152" cy="1325563"/>
          </a:xfrm>
        </p:spPr>
        <p:txBody>
          <a:bodyPr>
            <a:normAutofit/>
          </a:bodyPr>
          <a:lstStyle/>
          <a:p>
            <a:pPr algn="ctr"/>
            <a:r>
              <a:rPr lang="en-US" sz="4000" b="1" dirty="0">
                <a:solidFill>
                  <a:schemeClr val="accent1">
                    <a:lumMod val="50000"/>
                  </a:schemeClr>
                </a:solidFill>
              </a:rPr>
              <a:t>#4. Office 365 Integration Set Up (1 of 4)</a:t>
            </a:r>
          </a:p>
        </p:txBody>
      </p:sp>
      <p:sp>
        <p:nvSpPr>
          <p:cNvPr id="3" name="TextBox 2">
            <a:extLst>
              <a:ext uri="{FF2B5EF4-FFF2-40B4-BE49-F238E27FC236}">
                <a16:creationId xmlns:a16="http://schemas.microsoft.com/office/drawing/2014/main" id="{BCED3EC6-6408-F879-537A-7205218D1E18}"/>
              </a:ext>
            </a:extLst>
          </p:cNvPr>
          <p:cNvSpPr txBox="1"/>
          <p:nvPr/>
        </p:nvSpPr>
        <p:spPr>
          <a:xfrm>
            <a:off x="435102" y="5989937"/>
            <a:ext cx="11321796" cy="461665"/>
          </a:xfrm>
          <a:prstGeom prst="rect">
            <a:avLst/>
          </a:prstGeom>
          <a:solidFill>
            <a:schemeClr val="bg1"/>
          </a:solidFill>
          <a:ln w="25400">
            <a:noFill/>
          </a:ln>
        </p:spPr>
        <p:txBody>
          <a:bodyPr wrap="square" rtlCol="0">
            <a:spAutoFit/>
          </a:bodyPr>
          <a:lstStyle/>
          <a:p>
            <a:pPr algn="ctr"/>
            <a:r>
              <a:rPr lang="en-US" sz="2400" dirty="0">
                <a:solidFill>
                  <a:schemeClr val="accent1">
                    <a:lumMod val="50000"/>
                  </a:schemeClr>
                </a:solidFill>
              </a:rPr>
              <a:t>Ensure you see the Salesforce Icon in Outlook (if not, open IT ticket to ask for assistance)</a:t>
            </a:r>
          </a:p>
        </p:txBody>
      </p:sp>
      <p:pic>
        <p:nvPicPr>
          <p:cNvPr id="17" name="Picture 16">
            <a:extLst>
              <a:ext uri="{FF2B5EF4-FFF2-40B4-BE49-F238E27FC236}">
                <a16:creationId xmlns:a16="http://schemas.microsoft.com/office/drawing/2014/main" id="{0F1C35B8-9FE8-96DD-2AAE-8B7C6CABA5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404" y="1148639"/>
            <a:ext cx="6193400" cy="2531390"/>
          </a:xfrm>
          <a:prstGeom prst="rect">
            <a:avLst/>
          </a:prstGeom>
        </p:spPr>
      </p:pic>
      <p:pic>
        <p:nvPicPr>
          <p:cNvPr id="21" name="Picture 20">
            <a:extLst>
              <a:ext uri="{FF2B5EF4-FFF2-40B4-BE49-F238E27FC236}">
                <a16:creationId xmlns:a16="http://schemas.microsoft.com/office/drawing/2014/main" id="{3675E763-61EA-F628-8EA3-121D8E6FF753}"/>
              </a:ext>
            </a:extLst>
          </p:cNvPr>
          <p:cNvPicPr>
            <a:picLocks noChangeAspect="1"/>
          </p:cNvPicPr>
          <p:nvPr/>
        </p:nvPicPr>
        <p:blipFill>
          <a:blip r:embed="rId4"/>
          <a:stretch>
            <a:fillRect/>
          </a:stretch>
        </p:blipFill>
        <p:spPr>
          <a:xfrm>
            <a:off x="7898276" y="1414531"/>
            <a:ext cx="1081132" cy="2049310"/>
          </a:xfrm>
          <a:prstGeom prst="rect">
            <a:avLst/>
          </a:prstGeom>
        </p:spPr>
      </p:pic>
      <p:sp>
        <p:nvSpPr>
          <p:cNvPr id="22" name="Rectangle: Rounded Corners 21">
            <a:extLst>
              <a:ext uri="{FF2B5EF4-FFF2-40B4-BE49-F238E27FC236}">
                <a16:creationId xmlns:a16="http://schemas.microsoft.com/office/drawing/2014/main" id="{79554679-7FAA-BD45-B1D2-6C192DE3BE7E}"/>
              </a:ext>
            </a:extLst>
          </p:cNvPr>
          <p:cNvSpPr/>
          <p:nvPr/>
        </p:nvSpPr>
        <p:spPr>
          <a:xfrm>
            <a:off x="3773167" y="1242470"/>
            <a:ext cx="286769" cy="45831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D6EA6485-EBF6-E294-C1D7-E77D27980C86}"/>
              </a:ext>
            </a:extLst>
          </p:cNvPr>
          <p:cNvCxnSpPr>
            <a:cxnSpLocks/>
            <a:endCxn id="25" idx="1"/>
          </p:cNvCxnSpPr>
          <p:nvPr/>
        </p:nvCxnSpPr>
        <p:spPr>
          <a:xfrm>
            <a:off x="4059936" y="1499616"/>
            <a:ext cx="3761532" cy="960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143566E3-AFC6-B79A-F337-FAC60B944EA1}"/>
              </a:ext>
            </a:extLst>
          </p:cNvPr>
          <p:cNvSpPr/>
          <p:nvPr/>
        </p:nvSpPr>
        <p:spPr>
          <a:xfrm>
            <a:off x="7821468" y="1362455"/>
            <a:ext cx="1231092" cy="21945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35CBCDA-DB35-3E6A-4CCC-6E5FA5DA54A1}"/>
              </a:ext>
            </a:extLst>
          </p:cNvPr>
          <p:cNvSpPr txBox="1"/>
          <p:nvPr/>
        </p:nvSpPr>
        <p:spPr>
          <a:xfrm>
            <a:off x="9386316" y="2228902"/>
            <a:ext cx="2240280" cy="461665"/>
          </a:xfrm>
          <a:prstGeom prst="rect">
            <a:avLst/>
          </a:prstGeom>
          <a:solidFill>
            <a:schemeClr val="bg1"/>
          </a:solidFill>
          <a:ln w="25400">
            <a:noFill/>
          </a:ln>
        </p:spPr>
        <p:txBody>
          <a:bodyPr wrap="square" rtlCol="0">
            <a:spAutoFit/>
          </a:bodyPr>
          <a:lstStyle/>
          <a:p>
            <a:pPr algn="ctr"/>
            <a:r>
              <a:rPr lang="en-US" sz="2400" dirty="0">
                <a:solidFill>
                  <a:schemeClr val="accent1">
                    <a:lumMod val="50000"/>
                  </a:schemeClr>
                </a:solidFill>
              </a:rPr>
              <a:t>Desktop Version</a:t>
            </a:r>
          </a:p>
        </p:txBody>
      </p:sp>
      <p:sp>
        <p:nvSpPr>
          <p:cNvPr id="30" name="Rectangle: Rounded Corners 29">
            <a:extLst>
              <a:ext uri="{FF2B5EF4-FFF2-40B4-BE49-F238E27FC236}">
                <a16:creationId xmlns:a16="http://schemas.microsoft.com/office/drawing/2014/main" id="{E5007BFD-9BC0-53FC-1CF7-A4218E22DFE4}"/>
              </a:ext>
            </a:extLst>
          </p:cNvPr>
          <p:cNvSpPr/>
          <p:nvPr/>
        </p:nvSpPr>
        <p:spPr>
          <a:xfrm>
            <a:off x="4593558" y="4126434"/>
            <a:ext cx="335058" cy="36327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82237C2F-41C7-5631-B335-ED31C98AD3A7}"/>
              </a:ext>
            </a:extLst>
          </p:cNvPr>
          <p:cNvPicPr>
            <a:picLocks noChangeAspect="1"/>
          </p:cNvPicPr>
          <p:nvPr/>
        </p:nvPicPr>
        <p:blipFill>
          <a:blip r:embed="rId5"/>
          <a:stretch>
            <a:fillRect/>
          </a:stretch>
        </p:blipFill>
        <p:spPr>
          <a:xfrm>
            <a:off x="7869363" y="3981103"/>
            <a:ext cx="1135301" cy="1108588"/>
          </a:xfrm>
          <a:prstGeom prst="rect">
            <a:avLst/>
          </a:prstGeom>
        </p:spPr>
      </p:pic>
      <p:cxnSp>
        <p:nvCxnSpPr>
          <p:cNvPr id="35" name="Straight Arrow Connector 34">
            <a:extLst>
              <a:ext uri="{FF2B5EF4-FFF2-40B4-BE49-F238E27FC236}">
                <a16:creationId xmlns:a16="http://schemas.microsoft.com/office/drawing/2014/main" id="{07248BC4-B289-CCBA-0059-342B2592458E}"/>
              </a:ext>
            </a:extLst>
          </p:cNvPr>
          <p:cNvCxnSpPr>
            <a:cxnSpLocks/>
            <a:endCxn id="36" idx="1"/>
          </p:cNvCxnSpPr>
          <p:nvPr/>
        </p:nvCxnSpPr>
        <p:spPr>
          <a:xfrm>
            <a:off x="4928616" y="4341860"/>
            <a:ext cx="2912097" cy="2422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43CAB390-D319-F907-551B-CC5A46084A41}"/>
              </a:ext>
            </a:extLst>
          </p:cNvPr>
          <p:cNvSpPr/>
          <p:nvPr/>
        </p:nvSpPr>
        <p:spPr>
          <a:xfrm>
            <a:off x="7840713" y="4029770"/>
            <a:ext cx="1231092" cy="11085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57B0CB8-1C7C-1A8A-0BC2-0D0F5F450BA8}"/>
              </a:ext>
            </a:extLst>
          </p:cNvPr>
          <p:cNvSpPr txBox="1"/>
          <p:nvPr/>
        </p:nvSpPr>
        <p:spPr>
          <a:xfrm>
            <a:off x="9386316" y="4362265"/>
            <a:ext cx="2240280" cy="461665"/>
          </a:xfrm>
          <a:prstGeom prst="rect">
            <a:avLst/>
          </a:prstGeom>
          <a:solidFill>
            <a:schemeClr val="bg1"/>
          </a:solidFill>
          <a:ln w="25400">
            <a:noFill/>
          </a:ln>
        </p:spPr>
        <p:txBody>
          <a:bodyPr wrap="square" rtlCol="0">
            <a:spAutoFit/>
          </a:bodyPr>
          <a:lstStyle/>
          <a:p>
            <a:pPr algn="ctr"/>
            <a:r>
              <a:rPr lang="en-US" sz="2400" dirty="0">
                <a:solidFill>
                  <a:schemeClr val="accent1">
                    <a:lumMod val="50000"/>
                  </a:schemeClr>
                </a:solidFill>
              </a:rPr>
              <a:t>Web Version</a:t>
            </a:r>
          </a:p>
        </p:txBody>
      </p:sp>
      <p:sp>
        <p:nvSpPr>
          <p:cNvPr id="4" name="TextBox 3">
            <a:extLst>
              <a:ext uri="{FF2B5EF4-FFF2-40B4-BE49-F238E27FC236}">
                <a16:creationId xmlns:a16="http://schemas.microsoft.com/office/drawing/2014/main" id="{A4CCD563-A477-A19F-B47C-1E3EA656092A}"/>
              </a:ext>
            </a:extLst>
          </p:cNvPr>
          <p:cNvSpPr txBox="1"/>
          <p:nvPr/>
        </p:nvSpPr>
        <p:spPr>
          <a:xfrm>
            <a:off x="685857" y="5114546"/>
            <a:ext cx="5410143" cy="584775"/>
          </a:xfrm>
          <a:prstGeom prst="rect">
            <a:avLst/>
          </a:prstGeom>
          <a:solidFill>
            <a:schemeClr val="bg1"/>
          </a:solidFill>
          <a:ln w="25400">
            <a:noFill/>
          </a:ln>
        </p:spPr>
        <p:txBody>
          <a:bodyPr wrap="square" rtlCol="0">
            <a:spAutoFit/>
          </a:bodyPr>
          <a:lstStyle/>
          <a:p>
            <a:pPr algn="ctr"/>
            <a:r>
              <a:rPr lang="en-US" sz="1600" dirty="0">
                <a:solidFill>
                  <a:schemeClr val="accent1">
                    <a:lumMod val="50000"/>
                  </a:schemeClr>
                </a:solidFill>
              </a:rPr>
              <a:t>NOTE: For Web Version of Outlook, you may have to expand the ribbon using the 3 dots on the far right to see the icon.</a:t>
            </a:r>
          </a:p>
        </p:txBody>
      </p:sp>
    </p:spTree>
    <p:extLst>
      <p:ext uri="{BB962C8B-B14F-4D97-AF65-F5344CB8AC3E}">
        <p14:creationId xmlns:p14="http://schemas.microsoft.com/office/powerpoint/2010/main" val="211556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1616C0-E23C-25AC-74FE-30DCCBD1D1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5468" y="968884"/>
            <a:ext cx="9240469" cy="3410411"/>
          </a:xfrm>
          <a:prstGeom prst="rect">
            <a:avLst/>
          </a:prstGeom>
        </p:spPr>
      </p:pic>
      <p:pic>
        <p:nvPicPr>
          <p:cNvPr id="51" name="Picture 50">
            <a:extLst>
              <a:ext uri="{FF2B5EF4-FFF2-40B4-BE49-F238E27FC236}">
                <a16:creationId xmlns:a16="http://schemas.microsoft.com/office/drawing/2014/main" id="{969FEC49-4667-6F6E-76FC-0B1395D6CD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5468" y="4031731"/>
            <a:ext cx="9240469" cy="2271595"/>
          </a:xfrm>
          <a:prstGeom prst="rect">
            <a:avLst/>
          </a:prstGeom>
        </p:spPr>
      </p:pic>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344424" y="16764"/>
            <a:ext cx="11503152" cy="1325563"/>
          </a:xfrm>
        </p:spPr>
        <p:txBody>
          <a:bodyPr>
            <a:normAutofit/>
          </a:bodyPr>
          <a:lstStyle/>
          <a:p>
            <a:pPr algn="ctr"/>
            <a:r>
              <a:rPr lang="en-US" sz="4000" b="1" dirty="0">
                <a:solidFill>
                  <a:schemeClr val="accent1">
                    <a:lumMod val="50000"/>
                  </a:schemeClr>
                </a:solidFill>
              </a:rPr>
              <a:t>#4. Office 365 Integration Set Up (2 of 4)</a:t>
            </a:r>
          </a:p>
        </p:txBody>
      </p:sp>
      <p:sp>
        <p:nvSpPr>
          <p:cNvPr id="8" name="Rectangle: Rounded Corners 7">
            <a:extLst>
              <a:ext uri="{FF2B5EF4-FFF2-40B4-BE49-F238E27FC236}">
                <a16:creationId xmlns:a16="http://schemas.microsoft.com/office/drawing/2014/main" id="{A2941BF4-C135-55AC-7E19-BB3C1C26C4F1}"/>
              </a:ext>
            </a:extLst>
          </p:cNvPr>
          <p:cNvSpPr/>
          <p:nvPr/>
        </p:nvSpPr>
        <p:spPr>
          <a:xfrm>
            <a:off x="8226919" y="1122077"/>
            <a:ext cx="351191" cy="47930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E2BD5C5-F4D3-B9B6-4AEB-E9EFD8B2A84C}"/>
              </a:ext>
            </a:extLst>
          </p:cNvPr>
          <p:cNvCxnSpPr>
            <a:cxnSpLocks/>
            <a:stCxn id="23" idx="3"/>
            <a:endCxn id="8" idx="1"/>
          </p:cNvCxnSpPr>
          <p:nvPr/>
        </p:nvCxnSpPr>
        <p:spPr>
          <a:xfrm flipV="1">
            <a:off x="1879382" y="1361728"/>
            <a:ext cx="6347537" cy="17127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9CADE8E-7935-AF49-0A4F-86F5A2F6AC5C}"/>
              </a:ext>
            </a:extLst>
          </p:cNvPr>
          <p:cNvCxnSpPr>
            <a:cxnSpLocks/>
            <a:stCxn id="23" idx="3"/>
            <a:endCxn id="16" idx="1"/>
          </p:cNvCxnSpPr>
          <p:nvPr/>
        </p:nvCxnSpPr>
        <p:spPr>
          <a:xfrm>
            <a:off x="1879382" y="3074431"/>
            <a:ext cx="4486531" cy="14835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E5D25524-B4C9-D97D-4FA1-FD193FEA9FAE}"/>
              </a:ext>
            </a:extLst>
          </p:cNvPr>
          <p:cNvSpPr/>
          <p:nvPr/>
        </p:nvSpPr>
        <p:spPr>
          <a:xfrm>
            <a:off x="6365913" y="4328801"/>
            <a:ext cx="360390" cy="45831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4C11E21-40BB-93A6-E8CD-C123998530B7}"/>
              </a:ext>
            </a:extLst>
          </p:cNvPr>
          <p:cNvSpPr txBox="1"/>
          <p:nvPr/>
        </p:nvSpPr>
        <p:spPr>
          <a:xfrm>
            <a:off x="250166" y="2751265"/>
            <a:ext cx="1629216" cy="646331"/>
          </a:xfrm>
          <a:prstGeom prst="rect">
            <a:avLst/>
          </a:prstGeom>
          <a:noFill/>
          <a:ln w="25400">
            <a:solidFill>
              <a:srgbClr val="FF0000"/>
            </a:solidFill>
          </a:ln>
        </p:spPr>
        <p:txBody>
          <a:bodyPr wrap="square" rtlCol="0">
            <a:spAutoFit/>
          </a:bodyPr>
          <a:lstStyle/>
          <a:p>
            <a:r>
              <a:rPr lang="en-US" dirty="0"/>
              <a:t>Click the  Salesforce icon.</a:t>
            </a:r>
          </a:p>
        </p:txBody>
      </p:sp>
      <p:sp>
        <p:nvSpPr>
          <p:cNvPr id="57" name="TextBox 56">
            <a:extLst>
              <a:ext uri="{FF2B5EF4-FFF2-40B4-BE49-F238E27FC236}">
                <a16:creationId xmlns:a16="http://schemas.microsoft.com/office/drawing/2014/main" id="{7EB030EF-BAC6-81D2-BA87-67A7C001A0D8}"/>
              </a:ext>
            </a:extLst>
          </p:cNvPr>
          <p:cNvSpPr txBox="1"/>
          <p:nvPr/>
        </p:nvSpPr>
        <p:spPr>
          <a:xfrm>
            <a:off x="7393615" y="3224178"/>
            <a:ext cx="1931540" cy="400110"/>
          </a:xfrm>
          <a:prstGeom prst="rect">
            <a:avLst/>
          </a:prstGeom>
          <a:solidFill>
            <a:schemeClr val="bg1"/>
          </a:solidFill>
          <a:ln w="25400">
            <a:solidFill>
              <a:srgbClr val="FF0000"/>
            </a:solidFill>
          </a:ln>
        </p:spPr>
        <p:txBody>
          <a:bodyPr wrap="square" rtlCol="0">
            <a:spAutoFit/>
          </a:bodyPr>
          <a:lstStyle/>
          <a:p>
            <a:pPr algn="ctr"/>
            <a:r>
              <a:rPr lang="en-US" sz="2000" dirty="0">
                <a:solidFill>
                  <a:schemeClr val="accent1">
                    <a:lumMod val="50000"/>
                  </a:schemeClr>
                </a:solidFill>
              </a:rPr>
              <a:t>Desktop Version</a:t>
            </a:r>
          </a:p>
        </p:txBody>
      </p:sp>
      <p:sp>
        <p:nvSpPr>
          <p:cNvPr id="58" name="TextBox 57">
            <a:extLst>
              <a:ext uri="{FF2B5EF4-FFF2-40B4-BE49-F238E27FC236}">
                <a16:creationId xmlns:a16="http://schemas.microsoft.com/office/drawing/2014/main" id="{7EC7DC69-5E2B-5C46-8D30-F65E80F43813}"/>
              </a:ext>
            </a:extLst>
          </p:cNvPr>
          <p:cNvSpPr txBox="1"/>
          <p:nvPr/>
        </p:nvSpPr>
        <p:spPr>
          <a:xfrm>
            <a:off x="7587709" y="5376699"/>
            <a:ext cx="1543352" cy="400110"/>
          </a:xfrm>
          <a:prstGeom prst="rect">
            <a:avLst/>
          </a:prstGeom>
          <a:solidFill>
            <a:schemeClr val="bg1"/>
          </a:solidFill>
          <a:ln w="25400">
            <a:solidFill>
              <a:srgbClr val="FF0000"/>
            </a:solidFill>
          </a:ln>
        </p:spPr>
        <p:txBody>
          <a:bodyPr wrap="square" rtlCol="0">
            <a:spAutoFit/>
          </a:bodyPr>
          <a:lstStyle/>
          <a:p>
            <a:pPr algn="ctr"/>
            <a:r>
              <a:rPr lang="en-US" sz="2000" dirty="0">
                <a:solidFill>
                  <a:schemeClr val="accent1">
                    <a:lumMod val="50000"/>
                  </a:schemeClr>
                </a:solidFill>
              </a:rPr>
              <a:t>Web Version</a:t>
            </a:r>
          </a:p>
        </p:txBody>
      </p:sp>
      <p:sp>
        <p:nvSpPr>
          <p:cNvPr id="4" name="TextBox 3">
            <a:extLst>
              <a:ext uri="{FF2B5EF4-FFF2-40B4-BE49-F238E27FC236}">
                <a16:creationId xmlns:a16="http://schemas.microsoft.com/office/drawing/2014/main" id="{55BB8B81-76F5-77BE-DB46-83F6D85F5AA4}"/>
              </a:ext>
            </a:extLst>
          </p:cNvPr>
          <p:cNvSpPr txBox="1"/>
          <p:nvPr/>
        </p:nvSpPr>
        <p:spPr>
          <a:xfrm>
            <a:off x="3071004" y="6101384"/>
            <a:ext cx="6051073" cy="584775"/>
          </a:xfrm>
          <a:prstGeom prst="rect">
            <a:avLst/>
          </a:prstGeom>
          <a:solidFill>
            <a:schemeClr val="bg1"/>
          </a:solidFill>
          <a:ln w="25400">
            <a:noFill/>
          </a:ln>
        </p:spPr>
        <p:txBody>
          <a:bodyPr wrap="square" rtlCol="0">
            <a:spAutoFit/>
          </a:bodyPr>
          <a:lstStyle/>
          <a:p>
            <a:pPr algn="ctr"/>
            <a:r>
              <a:rPr lang="en-US" sz="1600" dirty="0">
                <a:solidFill>
                  <a:schemeClr val="accent1">
                    <a:lumMod val="50000"/>
                  </a:schemeClr>
                </a:solidFill>
              </a:rPr>
              <a:t>NOTE: For Web Version of Outlook, you may have to expand the ribbon using the 3 dots on the far right to see the Salesforce Icon.</a:t>
            </a:r>
          </a:p>
        </p:txBody>
      </p:sp>
    </p:spTree>
    <p:extLst>
      <p:ext uri="{BB962C8B-B14F-4D97-AF65-F5344CB8AC3E}">
        <p14:creationId xmlns:p14="http://schemas.microsoft.com/office/powerpoint/2010/main" val="356360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CDCBB98-E61F-A293-CE40-8843AD6C10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145" y="1337090"/>
            <a:ext cx="2668591" cy="5265060"/>
          </a:xfrm>
          <a:prstGeom prst="rect">
            <a:avLst/>
          </a:prstGeom>
        </p:spPr>
      </p:pic>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344424" y="16764"/>
            <a:ext cx="11503152" cy="1325563"/>
          </a:xfrm>
        </p:spPr>
        <p:txBody>
          <a:bodyPr>
            <a:normAutofit/>
          </a:bodyPr>
          <a:lstStyle/>
          <a:p>
            <a:pPr algn="ctr"/>
            <a:r>
              <a:rPr lang="en-US" sz="4000" b="1" dirty="0">
                <a:solidFill>
                  <a:schemeClr val="accent1">
                    <a:lumMod val="50000"/>
                  </a:schemeClr>
                </a:solidFill>
              </a:rPr>
              <a:t>#4. Office 365 Integration Set Up (3 of 4)</a:t>
            </a:r>
          </a:p>
        </p:txBody>
      </p:sp>
      <p:cxnSp>
        <p:nvCxnSpPr>
          <p:cNvPr id="14" name="Straight Arrow Connector 13">
            <a:extLst>
              <a:ext uri="{FF2B5EF4-FFF2-40B4-BE49-F238E27FC236}">
                <a16:creationId xmlns:a16="http://schemas.microsoft.com/office/drawing/2014/main" id="{89CADE8E-7935-AF49-0A4F-86F5A2F6AC5C}"/>
              </a:ext>
            </a:extLst>
          </p:cNvPr>
          <p:cNvCxnSpPr>
            <a:cxnSpLocks/>
            <a:stCxn id="23" idx="3"/>
            <a:endCxn id="18" idx="1"/>
          </p:cNvCxnSpPr>
          <p:nvPr/>
        </p:nvCxnSpPr>
        <p:spPr>
          <a:xfrm flipV="1">
            <a:off x="2504365" y="3891982"/>
            <a:ext cx="380446" cy="39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4C11E21-40BB-93A6-E8CD-C123998530B7}"/>
              </a:ext>
            </a:extLst>
          </p:cNvPr>
          <p:cNvSpPr txBox="1"/>
          <p:nvPr/>
        </p:nvSpPr>
        <p:spPr>
          <a:xfrm>
            <a:off x="344424" y="1495273"/>
            <a:ext cx="2159941" cy="4801314"/>
          </a:xfrm>
          <a:prstGeom prst="rect">
            <a:avLst/>
          </a:prstGeom>
          <a:noFill/>
          <a:ln w="25400">
            <a:solidFill>
              <a:srgbClr val="FF0000"/>
            </a:solidFill>
          </a:ln>
        </p:spPr>
        <p:txBody>
          <a:bodyPr wrap="square" rtlCol="0">
            <a:spAutoFit/>
          </a:bodyPr>
          <a:lstStyle/>
          <a:p>
            <a:r>
              <a:rPr lang="en-US" dirty="0"/>
              <a:t>A Salesforce pop up window will appear to the right. Pin this view for now (you can always unpin later). Ensure the Environment selection is “Production” and click “Log In to Salesforce”.</a:t>
            </a:r>
          </a:p>
          <a:p>
            <a:endParaRPr lang="en-US" dirty="0"/>
          </a:p>
          <a:p>
            <a:r>
              <a:rPr lang="en-US" dirty="0"/>
              <a:t>NOTE: The web version may ask you if it is ok to open in a new window, click “OK”.</a:t>
            </a:r>
          </a:p>
        </p:txBody>
      </p:sp>
      <p:sp>
        <p:nvSpPr>
          <p:cNvPr id="18" name="Rectangle: Rounded Corners 17">
            <a:extLst>
              <a:ext uri="{FF2B5EF4-FFF2-40B4-BE49-F238E27FC236}">
                <a16:creationId xmlns:a16="http://schemas.microsoft.com/office/drawing/2014/main" id="{312211DE-864E-E9CA-C099-A6D160065B3A}"/>
              </a:ext>
            </a:extLst>
          </p:cNvPr>
          <p:cNvSpPr/>
          <p:nvPr/>
        </p:nvSpPr>
        <p:spPr>
          <a:xfrm>
            <a:off x="2884811" y="1181813"/>
            <a:ext cx="2799977" cy="542033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AF0B0C-8FCE-0901-09B3-3D6041D45A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62651" y="2104832"/>
            <a:ext cx="2652022" cy="3617443"/>
          </a:xfrm>
          <a:prstGeom prst="rect">
            <a:avLst/>
          </a:prstGeom>
        </p:spPr>
      </p:pic>
      <p:sp>
        <p:nvSpPr>
          <p:cNvPr id="12" name="TextBox 11">
            <a:extLst>
              <a:ext uri="{FF2B5EF4-FFF2-40B4-BE49-F238E27FC236}">
                <a16:creationId xmlns:a16="http://schemas.microsoft.com/office/drawing/2014/main" id="{46512BFE-EBCD-D99F-B3FB-2FC653ED187C}"/>
              </a:ext>
            </a:extLst>
          </p:cNvPr>
          <p:cNvSpPr txBox="1"/>
          <p:nvPr/>
        </p:nvSpPr>
        <p:spPr>
          <a:xfrm>
            <a:off x="6190885" y="2735483"/>
            <a:ext cx="2323389" cy="2308324"/>
          </a:xfrm>
          <a:prstGeom prst="rect">
            <a:avLst/>
          </a:prstGeom>
          <a:noFill/>
          <a:ln w="25400">
            <a:solidFill>
              <a:srgbClr val="FF0000"/>
            </a:solidFill>
          </a:ln>
        </p:spPr>
        <p:txBody>
          <a:bodyPr wrap="square" rtlCol="0">
            <a:spAutoFit/>
          </a:bodyPr>
          <a:lstStyle/>
          <a:p>
            <a:r>
              <a:rPr lang="en-US" dirty="0"/>
              <a:t>On the next Salesforce pop up window, enter your “The River” Username (James River or 4Rivers Email Address) and your “The River” Password, then  click “Log In”.</a:t>
            </a:r>
          </a:p>
        </p:txBody>
      </p:sp>
      <p:cxnSp>
        <p:nvCxnSpPr>
          <p:cNvPr id="19" name="Straight Arrow Connector 18">
            <a:extLst>
              <a:ext uri="{FF2B5EF4-FFF2-40B4-BE49-F238E27FC236}">
                <a16:creationId xmlns:a16="http://schemas.microsoft.com/office/drawing/2014/main" id="{B680FBC2-3104-6580-C56D-1E4F4A3836FE}"/>
              </a:ext>
            </a:extLst>
          </p:cNvPr>
          <p:cNvCxnSpPr>
            <a:cxnSpLocks/>
            <a:stCxn id="18" idx="3"/>
            <a:endCxn id="12" idx="1"/>
          </p:cNvCxnSpPr>
          <p:nvPr/>
        </p:nvCxnSpPr>
        <p:spPr>
          <a:xfrm flipV="1">
            <a:off x="5684788" y="3889645"/>
            <a:ext cx="506097" cy="233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56B1514-0A2F-B73E-D017-36906B388D36}"/>
              </a:ext>
            </a:extLst>
          </p:cNvPr>
          <p:cNvCxnSpPr>
            <a:cxnSpLocks/>
            <a:stCxn id="12" idx="3"/>
            <a:endCxn id="34" idx="1"/>
          </p:cNvCxnSpPr>
          <p:nvPr/>
        </p:nvCxnSpPr>
        <p:spPr>
          <a:xfrm flipV="1">
            <a:off x="8514274" y="3886196"/>
            <a:ext cx="474399" cy="34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74501363-6276-C1A8-1669-B0FEA87BB7E4}"/>
              </a:ext>
            </a:extLst>
          </p:cNvPr>
          <p:cNvSpPr/>
          <p:nvPr/>
        </p:nvSpPr>
        <p:spPr>
          <a:xfrm>
            <a:off x="8988673" y="1992699"/>
            <a:ext cx="2799977" cy="378699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4C46D570-668B-D14C-F824-EA7279C657C2}"/>
              </a:ext>
            </a:extLst>
          </p:cNvPr>
          <p:cNvSpPr/>
          <p:nvPr/>
        </p:nvSpPr>
        <p:spPr>
          <a:xfrm>
            <a:off x="5107471" y="2170725"/>
            <a:ext cx="258793" cy="22742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6CA000B-A808-AEC7-1413-3A62152EED85}"/>
              </a:ext>
            </a:extLst>
          </p:cNvPr>
          <p:cNvSpPr txBox="1"/>
          <p:nvPr/>
        </p:nvSpPr>
        <p:spPr>
          <a:xfrm>
            <a:off x="6414170" y="1321538"/>
            <a:ext cx="1139447" cy="369332"/>
          </a:xfrm>
          <a:prstGeom prst="rect">
            <a:avLst/>
          </a:prstGeom>
          <a:solidFill>
            <a:schemeClr val="bg1"/>
          </a:solidFill>
          <a:ln w="25400">
            <a:solidFill>
              <a:srgbClr val="FF0000"/>
            </a:solidFill>
          </a:ln>
        </p:spPr>
        <p:txBody>
          <a:bodyPr wrap="square" rtlCol="0">
            <a:spAutoFit/>
          </a:bodyPr>
          <a:lstStyle/>
          <a:p>
            <a:pPr algn="ctr"/>
            <a:r>
              <a:rPr lang="en-US" dirty="0"/>
              <a:t>Unpinned</a:t>
            </a:r>
          </a:p>
        </p:txBody>
      </p:sp>
      <p:cxnSp>
        <p:nvCxnSpPr>
          <p:cNvPr id="41" name="Straight Arrow Connector 40">
            <a:extLst>
              <a:ext uri="{FF2B5EF4-FFF2-40B4-BE49-F238E27FC236}">
                <a16:creationId xmlns:a16="http://schemas.microsoft.com/office/drawing/2014/main" id="{6392281C-B46F-A6E3-B31C-D587673FD898}"/>
              </a:ext>
            </a:extLst>
          </p:cNvPr>
          <p:cNvCxnSpPr>
            <a:cxnSpLocks/>
          </p:cNvCxnSpPr>
          <p:nvPr/>
        </p:nvCxnSpPr>
        <p:spPr>
          <a:xfrm>
            <a:off x="7553617" y="1506204"/>
            <a:ext cx="37417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F8D32FEC-D256-F939-255D-DF31163594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90397" y="1334913"/>
            <a:ext cx="374177" cy="369332"/>
          </a:xfrm>
          <a:prstGeom prst="rect">
            <a:avLst/>
          </a:prstGeom>
        </p:spPr>
      </p:pic>
      <p:pic>
        <p:nvPicPr>
          <p:cNvPr id="47" name="Picture 46">
            <a:extLst>
              <a:ext uri="{FF2B5EF4-FFF2-40B4-BE49-F238E27FC236}">
                <a16:creationId xmlns:a16="http://schemas.microsoft.com/office/drawing/2014/main" id="{010BBDF6-D584-377C-9025-F807ED8A9BBB}"/>
              </a:ext>
            </a:extLst>
          </p:cNvPr>
          <p:cNvPicPr>
            <a:picLocks noChangeAspect="1"/>
          </p:cNvPicPr>
          <p:nvPr/>
        </p:nvPicPr>
        <p:blipFill>
          <a:blip r:embed="rId5"/>
          <a:stretch>
            <a:fillRect/>
          </a:stretch>
        </p:blipFill>
        <p:spPr>
          <a:xfrm>
            <a:off x="7990397" y="1856959"/>
            <a:ext cx="396627" cy="440696"/>
          </a:xfrm>
          <a:prstGeom prst="rect">
            <a:avLst/>
          </a:prstGeom>
        </p:spPr>
      </p:pic>
      <p:sp>
        <p:nvSpPr>
          <p:cNvPr id="48" name="TextBox 47">
            <a:extLst>
              <a:ext uri="{FF2B5EF4-FFF2-40B4-BE49-F238E27FC236}">
                <a16:creationId xmlns:a16="http://schemas.microsoft.com/office/drawing/2014/main" id="{6B1FB993-BF7B-19A7-F228-57232AC9823C}"/>
              </a:ext>
            </a:extLst>
          </p:cNvPr>
          <p:cNvSpPr txBox="1"/>
          <p:nvPr/>
        </p:nvSpPr>
        <p:spPr>
          <a:xfrm>
            <a:off x="6414170" y="1914948"/>
            <a:ext cx="1139447" cy="369332"/>
          </a:xfrm>
          <a:prstGeom prst="rect">
            <a:avLst/>
          </a:prstGeom>
          <a:solidFill>
            <a:schemeClr val="bg1"/>
          </a:solidFill>
          <a:ln w="25400">
            <a:solidFill>
              <a:srgbClr val="FF0000"/>
            </a:solidFill>
          </a:ln>
        </p:spPr>
        <p:txBody>
          <a:bodyPr wrap="square" rtlCol="0">
            <a:spAutoFit/>
          </a:bodyPr>
          <a:lstStyle/>
          <a:p>
            <a:pPr algn="ctr"/>
            <a:r>
              <a:rPr lang="en-US" dirty="0"/>
              <a:t>Pinned</a:t>
            </a:r>
          </a:p>
        </p:txBody>
      </p:sp>
      <p:cxnSp>
        <p:nvCxnSpPr>
          <p:cNvPr id="49" name="Straight Arrow Connector 48">
            <a:extLst>
              <a:ext uri="{FF2B5EF4-FFF2-40B4-BE49-F238E27FC236}">
                <a16:creationId xmlns:a16="http://schemas.microsoft.com/office/drawing/2014/main" id="{D53E3B39-799F-76B3-1EDC-0A4BB6DFE829}"/>
              </a:ext>
            </a:extLst>
          </p:cNvPr>
          <p:cNvCxnSpPr>
            <a:cxnSpLocks/>
          </p:cNvCxnSpPr>
          <p:nvPr/>
        </p:nvCxnSpPr>
        <p:spPr>
          <a:xfrm>
            <a:off x="7553617" y="2099614"/>
            <a:ext cx="37417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EAE5A08-0ACF-B57A-6338-FA711E8BC9E8}"/>
              </a:ext>
            </a:extLst>
          </p:cNvPr>
          <p:cNvCxnSpPr>
            <a:cxnSpLocks/>
            <a:endCxn id="51" idx="1"/>
          </p:cNvCxnSpPr>
          <p:nvPr/>
        </p:nvCxnSpPr>
        <p:spPr>
          <a:xfrm flipV="1">
            <a:off x="5366264" y="1756526"/>
            <a:ext cx="901212" cy="41419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3A035020-F828-AA06-B7BB-C194EC5088B7}"/>
              </a:ext>
            </a:extLst>
          </p:cNvPr>
          <p:cNvSpPr/>
          <p:nvPr/>
        </p:nvSpPr>
        <p:spPr>
          <a:xfrm>
            <a:off x="6267476" y="1095863"/>
            <a:ext cx="2219016" cy="13213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7AADD918-E17D-2324-C13B-4CB0A623343E}"/>
              </a:ext>
            </a:extLst>
          </p:cNvPr>
          <p:cNvSpPr/>
          <p:nvPr/>
        </p:nvSpPr>
        <p:spPr>
          <a:xfrm>
            <a:off x="3198158" y="5608565"/>
            <a:ext cx="2168106" cy="8871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32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E67718-061D-07CE-3741-7F05660F39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08" y="933100"/>
            <a:ext cx="10588488" cy="2495900"/>
          </a:xfrm>
          <a:prstGeom prst="rect">
            <a:avLst/>
          </a:prstGeom>
        </p:spPr>
      </p:pic>
      <p:sp>
        <p:nvSpPr>
          <p:cNvPr id="3" name="Title 1">
            <a:extLst>
              <a:ext uri="{FF2B5EF4-FFF2-40B4-BE49-F238E27FC236}">
                <a16:creationId xmlns:a16="http://schemas.microsoft.com/office/drawing/2014/main" id="{7CD59882-4BD1-C9FF-B6FD-CD0E1B090E9F}"/>
              </a:ext>
            </a:extLst>
          </p:cNvPr>
          <p:cNvSpPr txBox="1">
            <a:spLocks/>
          </p:cNvSpPr>
          <p:nvPr/>
        </p:nvSpPr>
        <p:spPr>
          <a:xfrm>
            <a:off x="344424" y="16764"/>
            <a:ext cx="115031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rPr>
              <a:t>#4. Office 365 Integration Set Up (4 of 4)</a:t>
            </a:r>
          </a:p>
        </p:txBody>
      </p:sp>
      <p:pic>
        <p:nvPicPr>
          <p:cNvPr id="4" name="Picture 3">
            <a:extLst>
              <a:ext uri="{FF2B5EF4-FFF2-40B4-BE49-F238E27FC236}">
                <a16:creationId xmlns:a16="http://schemas.microsoft.com/office/drawing/2014/main" id="{87C4811D-7AAC-E309-F1FE-0548D9C29E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1153" y="3631720"/>
            <a:ext cx="2096387" cy="3138795"/>
          </a:xfrm>
          <a:prstGeom prst="rect">
            <a:avLst/>
          </a:prstGeom>
        </p:spPr>
      </p:pic>
      <p:sp>
        <p:nvSpPr>
          <p:cNvPr id="6" name="Rectangle: Rounded Corners 5">
            <a:extLst>
              <a:ext uri="{FF2B5EF4-FFF2-40B4-BE49-F238E27FC236}">
                <a16:creationId xmlns:a16="http://schemas.microsoft.com/office/drawing/2014/main" id="{DFEBFAC0-0C4B-9EB6-5A19-98B4076C2E45}"/>
              </a:ext>
            </a:extLst>
          </p:cNvPr>
          <p:cNvSpPr/>
          <p:nvPr/>
        </p:nvSpPr>
        <p:spPr>
          <a:xfrm>
            <a:off x="5856151" y="2638245"/>
            <a:ext cx="5142527" cy="4068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C89F98-78D0-6C1C-872F-5C431C70BAA6}"/>
              </a:ext>
            </a:extLst>
          </p:cNvPr>
          <p:cNvSpPr txBox="1"/>
          <p:nvPr/>
        </p:nvSpPr>
        <p:spPr>
          <a:xfrm>
            <a:off x="7226060" y="1210581"/>
            <a:ext cx="2599435" cy="646331"/>
          </a:xfrm>
          <a:prstGeom prst="rect">
            <a:avLst/>
          </a:prstGeom>
          <a:noFill/>
          <a:ln w="25400">
            <a:solidFill>
              <a:srgbClr val="FF0000"/>
            </a:solidFill>
          </a:ln>
        </p:spPr>
        <p:txBody>
          <a:bodyPr wrap="square" rtlCol="0">
            <a:spAutoFit/>
          </a:bodyPr>
          <a:lstStyle/>
          <a:p>
            <a:r>
              <a:rPr lang="en-US" dirty="0"/>
              <a:t>Next step… please click “Confirm”.</a:t>
            </a:r>
          </a:p>
        </p:txBody>
      </p:sp>
      <p:sp>
        <p:nvSpPr>
          <p:cNvPr id="8" name="TextBox 7">
            <a:extLst>
              <a:ext uri="{FF2B5EF4-FFF2-40B4-BE49-F238E27FC236}">
                <a16:creationId xmlns:a16="http://schemas.microsoft.com/office/drawing/2014/main" id="{B4D47BF0-3721-D1D4-6F3A-161648AF95E9}"/>
              </a:ext>
            </a:extLst>
          </p:cNvPr>
          <p:cNvSpPr txBox="1"/>
          <p:nvPr/>
        </p:nvSpPr>
        <p:spPr>
          <a:xfrm>
            <a:off x="275413" y="4345336"/>
            <a:ext cx="871901" cy="2031325"/>
          </a:xfrm>
          <a:prstGeom prst="rect">
            <a:avLst/>
          </a:prstGeom>
          <a:noFill/>
          <a:ln w="25400">
            <a:solidFill>
              <a:srgbClr val="FF0000"/>
            </a:solidFill>
          </a:ln>
        </p:spPr>
        <p:txBody>
          <a:bodyPr wrap="square" rtlCol="0">
            <a:spAutoFit/>
          </a:bodyPr>
          <a:lstStyle/>
          <a:p>
            <a:r>
              <a:rPr lang="en-US" dirty="0"/>
              <a:t>You should now see a view similar to this.</a:t>
            </a:r>
          </a:p>
        </p:txBody>
      </p:sp>
      <p:cxnSp>
        <p:nvCxnSpPr>
          <p:cNvPr id="9" name="Straight Arrow Connector 8">
            <a:extLst>
              <a:ext uri="{FF2B5EF4-FFF2-40B4-BE49-F238E27FC236}">
                <a16:creationId xmlns:a16="http://schemas.microsoft.com/office/drawing/2014/main" id="{7FA030D2-FFD4-BFDA-0773-A88962E3B82A}"/>
              </a:ext>
            </a:extLst>
          </p:cNvPr>
          <p:cNvCxnSpPr>
            <a:cxnSpLocks/>
          </p:cNvCxnSpPr>
          <p:nvPr/>
        </p:nvCxnSpPr>
        <p:spPr>
          <a:xfrm>
            <a:off x="1157572" y="5201117"/>
            <a:ext cx="58497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428E7F12-14A9-FE9C-3646-6053E97FF793}"/>
              </a:ext>
            </a:extLst>
          </p:cNvPr>
          <p:cNvSpPr/>
          <p:nvPr/>
        </p:nvSpPr>
        <p:spPr>
          <a:xfrm>
            <a:off x="1761153" y="3510951"/>
            <a:ext cx="2096387" cy="32595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D71DD88-B622-CE13-83F1-094D0C8E1CDD}"/>
              </a:ext>
            </a:extLst>
          </p:cNvPr>
          <p:cNvSpPr txBox="1"/>
          <p:nvPr/>
        </p:nvSpPr>
        <p:spPr>
          <a:xfrm>
            <a:off x="4338443" y="3769956"/>
            <a:ext cx="2961355" cy="2862322"/>
          </a:xfrm>
          <a:prstGeom prst="rect">
            <a:avLst/>
          </a:prstGeom>
          <a:noFill/>
          <a:ln w="25400">
            <a:solidFill>
              <a:srgbClr val="FF0000"/>
            </a:solidFill>
          </a:ln>
        </p:spPr>
        <p:txBody>
          <a:bodyPr wrap="square" rtlCol="0">
            <a:spAutoFit/>
          </a:bodyPr>
          <a:lstStyle/>
          <a:p>
            <a:r>
              <a:rPr lang="en-US" dirty="0"/>
              <a:t>Finally, click “New Email” from Outlook.</a:t>
            </a:r>
          </a:p>
          <a:p>
            <a:endParaRPr lang="en-US" dirty="0"/>
          </a:p>
          <a:p>
            <a:r>
              <a:rPr lang="en-US" dirty="0"/>
              <a:t>If you see “Log Email on Send” (picture on far right, something did not sync right. Please try process again and reach out to Glenn Holland (me) via email/Teams if still an issue.</a:t>
            </a:r>
          </a:p>
        </p:txBody>
      </p:sp>
      <p:pic>
        <p:nvPicPr>
          <p:cNvPr id="29" name="Picture 28">
            <a:extLst>
              <a:ext uri="{FF2B5EF4-FFF2-40B4-BE49-F238E27FC236}">
                <a16:creationId xmlns:a16="http://schemas.microsoft.com/office/drawing/2014/main" id="{5D72D389-D78D-2519-462C-5A4C0BB48F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67245" y="3469185"/>
            <a:ext cx="1930348" cy="3096429"/>
          </a:xfrm>
          <a:prstGeom prst="rect">
            <a:avLst/>
          </a:prstGeom>
        </p:spPr>
      </p:pic>
      <p:sp>
        <p:nvSpPr>
          <p:cNvPr id="30" name="Rectangle: Rounded Corners 29">
            <a:extLst>
              <a:ext uri="{FF2B5EF4-FFF2-40B4-BE49-F238E27FC236}">
                <a16:creationId xmlns:a16="http://schemas.microsoft.com/office/drawing/2014/main" id="{7D0A5DD1-9BCD-D329-3E57-0BA2F2635ED3}"/>
              </a:ext>
            </a:extLst>
          </p:cNvPr>
          <p:cNvSpPr/>
          <p:nvPr/>
        </p:nvSpPr>
        <p:spPr>
          <a:xfrm>
            <a:off x="7484562" y="3387234"/>
            <a:ext cx="2096387" cy="23593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heckmark with solid fill">
            <a:extLst>
              <a:ext uri="{FF2B5EF4-FFF2-40B4-BE49-F238E27FC236}">
                <a16:creationId xmlns:a16="http://schemas.microsoft.com/office/drawing/2014/main" id="{916C20AE-5D66-0EFF-76F3-D930F425FCC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24364" y="5651214"/>
            <a:ext cx="1009938" cy="914400"/>
          </a:xfrm>
          <a:prstGeom prst="rect">
            <a:avLst/>
          </a:prstGeom>
        </p:spPr>
      </p:pic>
      <p:pic>
        <p:nvPicPr>
          <p:cNvPr id="32" name="Picture 31">
            <a:extLst>
              <a:ext uri="{FF2B5EF4-FFF2-40B4-BE49-F238E27FC236}">
                <a16:creationId xmlns:a16="http://schemas.microsoft.com/office/drawing/2014/main" id="{F032D5EB-4334-097E-E6DC-876584211EB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34"/>
          <a:stretch/>
        </p:blipFill>
        <p:spPr>
          <a:xfrm>
            <a:off x="9986240" y="3510951"/>
            <a:ext cx="1930347" cy="3064845"/>
          </a:xfrm>
          <a:prstGeom prst="rect">
            <a:avLst/>
          </a:prstGeom>
        </p:spPr>
      </p:pic>
      <p:sp>
        <p:nvSpPr>
          <p:cNvPr id="33" name="Rectangle: Rounded Corners 32">
            <a:extLst>
              <a:ext uri="{FF2B5EF4-FFF2-40B4-BE49-F238E27FC236}">
                <a16:creationId xmlns:a16="http://schemas.microsoft.com/office/drawing/2014/main" id="{70CB72E5-E16F-2B8F-CEB0-2D523E130A69}"/>
              </a:ext>
            </a:extLst>
          </p:cNvPr>
          <p:cNvSpPr/>
          <p:nvPr/>
        </p:nvSpPr>
        <p:spPr>
          <a:xfrm>
            <a:off x="9950476" y="3429000"/>
            <a:ext cx="2031615" cy="235139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ication Sign 33">
            <a:extLst>
              <a:ext uri="{FF2B5EF4-FFF2-40B4-BE49-F238E27FC236}">
                <a16:creationId xmlns:a16="http://schemas.microsoft.com/office/drawing/2014/main" id="{EDBA54CF-6E99-A783-3A8F-81932483E71A}"/>
              </a:ext>
            </a:extLst>
          </p:cNvPr>
          <p:cNvSpPr/>
          <p:nvPr/>
        </p:nvSpPr>
        <p:spPr>
          <a:xfrm>
            <a:off x="10486060" y="5692980"/>
            <a:ext cx="1025236" cy="10437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09846B5E-AEA8-560D-DA02-007339C2D23E}"/>
              </a:ext>
            </a:extLst>
          </p:cNvPr>
          <p:cNvSpPr/>
          <p:nvPr/>
        </p:nvSpPr>
        <p:spPr>
          <a:xfrm>
            <a:off x="10150087" y="4566897"/>
            <a:ext cx="1639658" cy="29617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129D1643-DC12-BB2A-2C41-A2BFB5DE29A1}"/>
              </a:ext>
            </a:extLst>
          </p:cNvPr>
          <p:cNvCxnSpPr>
            <a:cxnSpLocks/>
          </p:cNvCxnSpPr>
          <p:nvPr/>
        </p:nvCxnSpPr>
        <p:spPr>
          <a:xfrm>
            <a:off x="3891237" y="5206257"/>
            <a:ext cx="43256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54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670A8F1-EEB6-CC55-2569-536AD6CE3C5D}"/>
              </a:ext>
            </a:extLst>
          </p:cNvPr>
          <p:cNvGrpSpPr/>
          <p:nvPr/>
        </p:nvGrpSpPr>
        <p:grpSpPr>
          <a:xfrm>
            <a:off x="-46691" y="0"/>
            <a:ext cx="12215842" cy="6858000"/>
            <a:chOff x="-46691" y="0"/>
            <a:chExt cx="12215842" cy="6858000"/>
          </a:xfrm>
        </p:grpSpPr>
        <p:sp>
          <p:nvSpPr>
            <p:cNvPr id="29" name="Rectangle 28">
              <a:extLst>
                <a:ext uri="{FF2B5EF4-FFF2-40B4-BE49-F238E27FC236}">
                  <a16:creationId xmlns:a16="http://schemas.microsoft.com/office/drawing/2014/main" id="{AEEBFD7B-5BCF-252A-A85D-E38FC5646036}"/>
                </a:ext>
              </a:extLst>
            </p:cNvPr>
            <p:cNvSpPr/>
            <p:nvPr/>
          </p:nvSpPr>
          <p:spPr>
            <a:xfrm>
              <a:off x="-4669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8E2921-2587-A39A-E053-D33FE3E29BEB}"/>
                </a:ext>
              </a:extLst>
            </p:cNvPr>
            <p:cNvGrpSpPr/>
            <p:nvPr/>
          </p:nvGrpSpPr>
          <p:grpSpPr>
            <a:xfrm>
              <a:off x="27432" y="146769"/>
              <a:ext cx="12141719" cy="6577226"/>
              <a:chOff x="27432" y="146769"/>
              <a:chExt cx="12141719" cy="6577226"/>
            </a:xfrm>
          </p:grpSpPr>
          <p:pic>
            <p:nvPicPr>
              <p:cNvPr id="7" name="Picture 6">
                <a:extLst>
                  <a:ext uri="{FF2B5EF4-FFF2-40B4-BE49-F238E27FC236}">
                    <a16:creationId xmlns:a16="http://schemas.microsoft.com/office/drawing/2014/main" id="{C7A9D454-9A2C-6E37-0E35-D2D07285F1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32" y="1050157"/>
                <a:ext cx="12141719" cy="959434"/>
              </a:xfrm>
              <a:prstGeom prst="rect">
                <a:avLst/>
              </a:prstGeom>
            </p:spPr>
          </p:pic>
          <p:sp>
            <p:nvSpPr>
              <p:cNvPr id="9" name="TextBox 8">
                <a:extLst>
                  <a:ext uri="{FF2B5EF4-FFF2-40B4-BE49-F238E27FC236}">
                    <a16:creationId xmlns:a16="http://schemas.microsoft.com/office/drawing/2014/main" id="{4E4743A3-CD99-EC84-9397-7F53BC12EE42}"/>
                  </a:ext>
                </a:extLst>
              </p:cNvPr>
              <p:cNvSpPr txBox="1"/>
              <p:nvPr/>
            </p:nvSpPr>
            <p:spPr>
              <a:xfrm>
                <a:off x="321029" y="2322790"/>
                <a:ext cx="11456561" cy="4401205"/>
              </a:xfrm>
              <a:prstGeom prst="rect">
                <a:avLst/>
              </a:prstGeom>
              <a:solidFill>
                <a:schemeClr val="bg1"/>
              </a:solidFill>
              <a:ln w="28575">
                <a:noFill/>
              </a:ln>
            </p:spPr>
            <p:txBody>
              <a:bodyPr wrap="square">
                <a:spAutoFit/>
              </a:bodyPr>
              <a:lstStyle/>
              <a:p>
                <a:pPr marL="285750" indent="-285750">
                  <a:buFont typeface="Arial" panose="020B0604020202020204" pitchFamily="34" charset="0"/>
                  <a:buChar char="•"/>
                </a:pPr>
                <a:r>
                  <a:rPr lang="en-US" sz="2000" b="1" i="0" dirty="0">
                    <a:solidFill>
                      <a:srgbClr val="1E1E1E"/>
                    </a:solidFill>
                    <a:effectLst/>
                    <a:latin typeface="Salesforce Sans"/>
                  </a:rPr>
                  <a:t>App Launcher </a:t>
                </a:r>
                <a:r>
                  <a:rPr lang="en-US" sz="2000" b="1" i="0" dirty="0">
                    <a:solidFill>
                      <a:srgbClr val="FF0000"/>
                    </a:solidFill>
                    <a:effectLst/>
                    <a:latin typeface="Salesforce Sans"/>
                  </a:rPr>
                  <a:t>(A)</a:t>
                </a:r>
                <a:r>
                  <a:rPr lang="en-US" sz="2000" b="1" dirty="0">
                    <a:solidFill>
                      <a:srgbClr val="1E1E1E"/>
                    </a:solidFill>
                    <a:latin typeface="Salesforce Sans"/>
                  </a:rPr>
                  <a:t>-</a:t>
                </a:r>
                <a:r>
                  <a:rPr lang="en-US" sz="2000" b="0" i="0" dirty="0">
                    <a:solidFill>
                      <a:srgbClr val="1E1E1E"/>
                    </a:solidFill>
                    <a:effectLst/>
                    <a:latin typeface="Salesforce Sans"/>
                  </a:rPr>
                  <a:t>View and switch between The River’s apps and connected apps.</a:t>
                </a:r>
              </a:p>
              <a:p>
                <a:pPr marL="285750" indent="-285750">
                  <a:buFont typeface="Arial" panose="020B0604020202020204" pitchFamily="34" charset="0"/>
                  <a:buChar char="•"/>
                </a:pPr>
                <a:r>
                  <a:rPr lang="en-US" sz="2000" b="1" i="0" dirty="0">
                    <a:solidFill>
                      <a:srgbClr val="1E1E1E"/>
                    </a:solidFill>
                    <a:effectLst/>
                    <a:latin typeface="Salesforce Sans"/>
                  </a:rPr>
                  <a:t>The Navigation Bar </a:t>
                </a:r>
                <a:r>
                  <a:rPr lang="en-US" sz="2000" b="1" i="0" dirty="0">
                    <a:solidFill>
                      <a:srgbClr val="FF0000"/>
                    </a:solidFill>
                    <a:effectLst/>
                    <a:latin typeface="Salesforce Sans"/>
                  </a:rPr>
                  <a:t>(B)</a:t>
                </a:r>
                <a:r>
                  <a:rPr lang="en-US" sz="2000" b="1" dirty="0">
                    <a:solidFill>
                      <a:srgbClr val="1E1E1E"/>
                    </a:solidFill>
                    <a:latin typeface="Salesforce Sans"/>
                  </a:rPr>
                  <a:t>-</a:t>
                </a:r>
                <a:r>
                  <a:rPr lang="en-US" sz="2000" b="0" i="0" dirty="0">
                    <a:solidFill>
                      <a:srgbClr val="1E1E1E"/>
                    </a:solidFill>
                    <a:effectLst/>
                    <a:latin typeface="Salesforce Sans"/>
                  </a:rPr>
                  <a:t> Primary way to access The River’s objects and features.</a:t>
                </a:r>
              </a:p>
              <a:p>
                <a:pPr marL="285750" indent="-285750" algn="l">
                  <a:buFont typeface="Arial" panose="020B0604020202020204" pitchFamily="34" charset="0"/>
                  <a:buChar char="•"/>
                </a:pPr>
                <a:r>
                  <a:rPr lang="en-US" sz="2000" b="1" i="0" dirty="0">
                    <a:solidFill>
                      <a:srgbClr val="1E1E1E"/>
                    </a:solidFill>
                    <a:effectLst/>
                    <a:latin typeface="Salesforce Sans"/>
                  </a:rPr>
                  <a:t>The River’s </a:t>
                </a:r>
                <a:r>
                  <a:rPr lang="en-US" sz="2000" b="1" dirty="0">
                    <a:solidFill>
                      <a:srgbClr val="1E1E1E"/>
                    </a:solidFill>
                    <a:latin typeface="Salesforce Sans"/>
                  </a:rPr>
                  <a:t>H</a:t>
                </a:r>
                <a:r>
                  <a:rPr lang="en-US" sz="2000" b="1" i="0" dirty="0">
                    <a:solidFill>
                      <a:srgbClr val="1E1E1E"/>
                    </a:solidFill>
                    <a:effectLst/>
                    <a:latin typeface="Salesforce Sans"/>
                  </a:rPr>
                  <a:t>eader </a:t>
                </a:r>
                <a:r>
                  <a:rPr lang="en-US" sz="2000" b="1" i="0" dirty="0">
                    <a:solidFill>
                      <a:srgbClr val="FF0000"/>
                    </a:solidFill>
                    <a:effectLst/>
                    <a:latin typeface="Salesforce Sans"/>
                  </a:rPr>
                  <a:t>(C) </a:t>
                </a:r>
              </a:p>
              <a:p>
                <a:pPr marL="285750" indent="-285750" algn="l">
                  <a:buFont typeface="Arial" panose="020B0604020202020204" pitchFamily="34" charset="0"/>
                  <a:buChar char="•"/>
                </a:pPr>
                <a:r>
                  <a:rPr lang="en-US" sz="2000" b="1" i="0" dirty="0">
                    <a:solidFill>
                      <a:srgbClr val="1E1E1E"/>
                    </a:solidFill>
                    <a:effectLst/>
                    <a:latin typeface="Salesforce Sans"/>
                  </a:rPr>
                  <a:t>Global Search </a:t>
                </a:r>
                <a:r>
                  <a:rPr lang="en-US" sz="2000" b="1" i="0" dirty="0">
                    <a:solidFill>
                      <a:srgbClr val="FF0000"/>
                    </a:solidFill>
                    <a:effectLst/>
                    <a:latin typeface="Salesforce Sans"/>
                  </a:rPr>
                  <a:t>(D)</a:t>
                </a:r>
                <a:r>
                  <a:rPr lang="en-US" sz="2000" b="1" i="0" dirty="0">
                    <a:solidFill>
                      <a:srgbClr val="1E1E1E"/>
                    </a:solidFill>
                    <a:effectLst/>
                    <a:latin typeface="Salesforce Sans"/>
                  </a:rPr>
                  <a:t>-</a:t>
                </a:r>
                <a:r>
                  <a:rPr lang="en-US" sz="2000" b="0" i="0" dirty="0">
                    <a:solidFill>
                      <a:srgbClr val="1E1E1E"/>
                    </a:solidFill>
                    <a:effectLst/>
                    <a:latin typeface="Salesforce Sans"/>
                  </a:rPr>
                  <a:t>Find stock </a:t>
                </a:r>
                <a:r>
                  <a:rPr lang="en-US" sz="2000" dirty="0">
                    <a:solidFill>
                      <a:srgbClr val="1E1E1E"/>
                    </a:solidFill>
                    <a:latin typeface="Salesforce Sans"/>
                  </a:rPr>
                  <a:t>u</a:t>
                </a:r>
                <a:r>
                  <a:rPr lang="en-US" sz="2000" b="0" i="0" dirty="0">
                    <a:solidFill>
                      <a:srgbClr val="1E1E1E"/>
                    </a:solidFill>
                    <a:effectLst/>
                    <a:latin typeface="Salesforce Sans"/>
                  </a:rPr>
                  <a:t>nits/tag #’s, accounts, groups, </a:t>
                </a:r>
                <a:r>
                  <a:rPr lang="en-US" sz="2000" b="0" i="0" dirty="0" err="1">
                    <a:solidFill>
                      <a:srgbClr val="1E1E1E"/>
                    </a:solidFill>
                    <a:effectLst/>
                    <a:latin typeface="Salesforce Sans"/>
                  </a:rPr>
                  <a:t>etc</a:t>
                </a:r>
                <a:r>
                  <a:rPr lang="en-US" sz="2000" dirty="0">
                    <a:solidFill>
                      <a:srgbClr val="1E1E1E"/>
                    </a:solidFill>
                    <a:latin typeface="Salesforce Sans"/>
                  </a:rPr>
                  <a:t>… </a:t>
                </a:r>
                <a:r>
                  <a:rPr lang="en-US" sz="2000" b="0" i="0" dirty="0">
                    <a:solidFill>
                      <a:srgbClr val="1E1E1E"/>
                    </a:solidFill>
                    <a:effectLst/>
                    <a:latin typeface="Salesforce Sans"/>
                  </a:rPr>
                  <a:t>includes Einstein Search functionality.</a:t>
                </a:r>
              </a:p>
              <a:p>
                <a:pPr marL="285750" indent="-285750" algn="l">
                  <a:buFont typeface="Arial" panose="020B0604020202020204" pitchFamily="34" charset="0"/>
                  <a:buChar char="•"/>
                </a:pPr>
                <a:r>
                  <a:rPr lang="en-US" sz="2000" b="1" dirty="0">
                    <a:solidFill>
                      <a:srgbClr val="1E1E1E"/>
                    </a:solidFill>
                    <a:latin typeface="Salesforce Sans"/>
                  </a:rPr>
                  <a:t>Favorites</a:t>
                </a:r>
                <a:r>
                  <a:rPr lang="en-US" sz="2000" dirty="0">
                    <a:solidFill>
                      <a:srgbClr val="1E1E1E"/>
                    </a:solidFill>
                    <a:latin typeface="Salesforce Sans"/>
                  </a:rPr>
                  <a:t> </a:t>
                </a:r>
                <a:r>
                  <a:rPr lang="en-US" sz="2000" b="1" dirty="0">
                    <a:solidFill>
                      <a:srgbClr val="FF0000"/>
                    </a:solidFill>
                    <a:latin typeface="Salesforce Sans"/>
                  </a:rPr>
                  <a:t>(E)</a:t>
                </a:r>
                <a:r>
                  <a:rPr lang="en-US" sz="2000" b="1" dirty="0">
                    <a:solidFill>
                      <a:srgbClr val="1E1E1E"/>
                    </a:solidFill>
                    <a:latin typeface="Salesforce Sans"/>
                  </a:rPr>
                  <a:t>-</a:t>
                </a:r>
                <a:r>
                  <a:rPr lang="en-US" sz="2000" dirty="0">
                    <a:solidFill>
                      <a:srgbClr val="1E1E1E"/>
                    </a:solidFill>
                    <a:latin typeface="Salesforce Sans"/>
                  </a:rPr>
                  <a:t>Mark and manage favorite s</a:t>
                </a:r>
                <a:r>
                  <a:rPr lang="en-US" sz="2000" b="0" i="0" dirty="0">
                    <a:solidFill>
                      <a:srgbClr val="1E1E1E"/>
                    </a:solidFill>
                    <a:effectLst/>
                    <a:latin typeface="Salesforce Sans"/>
                  </a:rPr>
                  <a:t>tock </a:t>
                </a:r>
                <a:r>
                  <a:rPr lang="en-US" sz="2000" dirty="0">
                    <a:solidFill>
                      <a:srgbClr val="1E1E1E"/>
                    </a:solidFill>
                    <a:latin typeface="Salesforce Sans"/>
                  </a:rPr>
                  <a:t>u</a:t>
                </a:r>
                <a:r>
                  <a:rPr lang="en-US" sz="2000" b="0" i="0" dirty="0">
                    <a:solidFill>
                      <a:srgbClr val="1E1E1E"/>
                    </a:solidFill>
                    <a:effectLst/>
                    <a:latin typeface="Salesforce Sans"/>
                  </a:rPr>
                  <a:t>nits/tag #’s, accounts, groups, </a:t>
                </a:r>
                <a:r>
                  <a:rPr lang="en-US" sz="2000" b="0" i="0" dirty="0" err="1">
                    <a:solidFill>
                      <a:srgbClr val="1E1E1E"/>
                    </a:solidFill>
                    <a:effectLst/>
                    <a:latin typeface="Salesforce Sans"/>
                  </a:rPr>
                  <a:t>etc</a:t>
                </a:r>
                <a:r>
                  <a:rPr lang="en-US" sz="2000" b="0" i="0" dirty="0">
                    <a:solidFill>
                      <a:srgbClr val="1E1E1E"/>
                    </a:solidFill>
                    <a:effectLst/>
                    <a:latin typeface="Salesforce Sans"/>
                  </a:rPr>
                  <a:t>… </a:t>
                </a:r>
              </a:p>
              <a:p>
                <a:pPr marL="285750" indent="-285750" algn="l">
                  <a:buFont typeface="Arial" panose="020B0604020202020204" pitchFamily="34" charset="0"/>
                  <a:buChar char="•"/>
                </a:pPr>
                <a:r>
                  <a:rPr lang="en-US" sz="2000" b="1" i="0" dirty="0">
                    <a:solidFill>
                      <a:srgbClr val="1E1E1E"/>
                    </a:solidFill>
                    <a:effectLst/>
                    <a:latin typeface="Salesforce Sans"/>
                  </a:rPr>
                  <a:t>Global Actions </a:t>
                </a:r>
                <a:r>
                  <a:rPr lang="en-US" sz="2000" b="1" i="0" dirty="0">
                    <a:solidFill>
                      <a:srgbClr val="FF0000"/>
                    </a:solidFill>
                    <a:effectLst/>
                    <a:latin typeface="Salesforce Sans"/>
                  </a:rPr>
                  <a:t>(F)</a:t>
                </a:r>
                <a:r>
                  <a:rPr lang="en-US" sz="2000" b="1" i="0" dirty="0">
                    <a:solidFill>
                      <a:srgbClr val="1E1E1E"/>
                    </a:solidFill>
                    <a:effectLst/>
                    <a:latin typeface="Salesforce Sans"/>
                  </a:rPr>
                  <a:t>-</a:t>
                </a:r>
                <a:r>
                  <a:rPr lang="en-US" sz="2000" b="0" i="0" dirty="0">
                    <a:solidFill>
                      <a:srgbClr val="1E1E1E"/>
                    </a:solidFill>
                    <a:effectLst/>
                    <a:latin typeface="Salesforce Sans"/>
                  </a:rPr>
                  <a:t>Create tasks and events, prospects, log actions, emails and more.</a:t>
                </a:r>
              </a:p>
              <a:p>
                <a:pPr marL="285750" indent="-285750" algn="l">
                  <a:buFont typeface="Arial" panose="020B0604020202020204" pitchFamily="34" charset="0"/>
                  <a:buChar char="•"/>
                </a:pPr>
                <a:r>
                  <a:rPr lang="en-US" sz="2000" b="1" dirty="0">
                    <a:solidFill>
                      <a:srgbClr val="1E1E1E"/>
                    </a:solidFill>
                    <a:latin typeface="Salesforce Sans"/>
                  </a:rPr>
                  <a:t>Guidance Center </a:t>
                </a:r>
                <a:r>
                  <a:rPr lang="en-US" sz="2000" b="1" dirty="0">
                    <a:solidFill>
                      <a:srgbClr val="FF0000"/>
                    </a:solidFill>
                    <a:latin typeface="Salesforce Sans"/>
                  </a:rPr>
                  <a:t>(G)</a:t>
                </a:r>
                <a:r>
                  <a:rPr lang="en-US" sz="2000" b="1" dirty="0">
                    <a:solidFill>
                      <a:srgbClr val="1E1E1E"/>
                    </a:solidFill>
                    <a:latin typeface="Salesforce Sans"/>
                  </a:rPr>
                  <a:t>-</a:t>
                </a:r>
                <a:r>
                  <a:rPr lang="en-US" sz="2000" dirty="0">
                    <a:solidFill>
                      <a:srgbClr val="1E1E1E"/>
                    </a:solidFill>
                    <a:latin typeface="Salesforce Sans"/>
                  </a:rPr>
                  <a:t>Learning library (not customized to The River).</a:t>
                </a:r>
                <a:endParaRPr lang="en-US" sz="2000" b="0" i="0" dirty="0">
                  <a:solidFill>
                    <a:srgbClr val="1E1E1E"/>
                  </a:solidFill>
                  <a:effectLst/>
                  <a:latin typeface="Salesforce Sans"/>
                </a:endParaRPr>
              </a:p>
              <a:p>
                <a:pPr marL="285750" indent="-285750" algn="l">
                  <a:buFont typeface="Arial" panose="020B0604020202020204" pitchFamily="34" charset="0"/>
                  <a:buChar char="•"/>
                </a:pPr>
                <a:r>
                  <a:rPr lang="en-US" sz="2000" b="1" i="0" dirty="0">
                    <a:solidFill>
                      <a:srgbClr val="1E1E1E"/>
                    </a:solidFill>
                    <a:effectLst/>
                    <a:latin typeface="Salesforce Sans"/>
                  </a:rPr>
                  <a:t>Help</a:t>
                </a:r>
                <a:r>
                  <a:rPr lang="en-US" sz="2000" b="0" i="0" dirty="0">
                    <a:solidFill>
                      <a:srgbClr val="1E1E1E"/>
                    </a:solidFill>
                    <a:effectLst/>
                    <a:latin typeface="Salesforce Sans"/>
                  </a:rPr>
                  <a:t> </a:t>
                </a:r>
                <a:r>
                  <a:rPr lang="en-US" sz="2000" b="1" i="0" dirty="0">
                    <a:solidFill>
                      <a:srgbClr val="FF0000"/>
                    </a:solidFill>
                    <a:effectLst/>
                    <a:latin typeface="Salesforce Sans"/>
                  </a:rPr>
                  <a:t>(H)</a:t>
                </a:r>
                <a:r>
                  <a:rPr lang="en-US" sz="2000" b="1" i="0" dirty="0">
                    <a:solidFill>
                      <a:srgbClr val="1E1E1E"/>
                    </a:solidFill>
                    <a:effectLst/>
                    <a:latin typeface="Salesforce Sans"/>
                  </a:rPr>
                  <a:t>-</a:t>
                </a:r>
                <a:r>
                  <a:rPr lang="en-US" sz="2000" b="0" i="0" dirty="0">
                    <a:solidFill>
                      <a:srgbClr val="1E1E1E"/>
                    </a:solidFill>
                    <a:effectLst/>
                    <a:latin typeface="Salesforce Sans"/>
                  </a:rPr>
                  <a:t>Get help and training resources, including walkthroughs, videos, and Trailhead (not customized to The River)</a:t>
                </a:r>
              </a:p>
              <a:p>
                <a:pPr marL="285750" indent="-285750" algn="l">
                  <a:buFont typeface="Arial" panose="020B0604020202020204" pitchFamily="34" charset="0"/>
                  <a:buChar char="•"/>
                </a:pPr>
                <a:r>
                  <a:rPr lang="en-US" sz="2000" b="1" dirty="0">
                    <a:solidFill>
                      <a:srgbClr val="1E1E1E"/>
                    </a:solidFill>
                    <a:latin typeface="Salesforce Sans"/>
                  </a:rPr>
                  <a:t>Notifications</a:t>
                </a:r>
                <a:r>
                  <a:rPr lang="en-US" sz="2000" dirty="0">
                    <a:solidFill>
                      <a:srgbClr val="1E1E1E"/>
                    </a:solidFill>
                    <a:latin typeface="Salesforce Sans"/>
                  </a:rPr>
                  <a:t> </a:t>
                </a:r>
                <a:r>
                  <a:rPr lang="en-US" sz="2000" b="1" dirty="0">
                    <a:solidFill>
                      <a:srgbClr val="FF0000"/>
                    </a:solidFill>
                    <a:latin typeface="Salesforce Sans"/>
                  </a:rPr>
                  <a:t>(I)</a:t>
                </a:r>
                <a:r>
                  <a:rPr lang="en-US" sz="2000" b="1" dirty="0">
                    <a:solidFill>
                      <a:srgbClr val="1E1E1E"/>
                    </a:solidFill>
                    <a:latin typeface="Salesforce Sans"/>
                  </a:rPr>
                  <a:t>-</a:t>
                </a:r>
                <a:r>
                  <a:rPr lang="en-US" sz="2000" b="0" i="0" dirty="0">
                    <a:solidFill>
                      <a:srgbClr val="1E1E1E"/>
                    </a:solidFill>
                    <a:effectLst/>
                    <a:latin typeface="Salesforce Sans"/>
                  </a:rPr>
                  <a:t>Keep track of your notifications, including task reminders, Chatter post mentions, and approval requests. The Notifications icon informs you when you have unread notifications. And you can quickly jump to the details from the notifications list.</a:t>
                </a:r>
              </a:p>
              <a:p>
                <a:pPr marL="285750" indent="-285750" algn="l">
                  <a:buFont typeface="Arial" panose="020B0604020202020204" pitchFamily="34" charset="0"/>
                  <a:buChar char="•"/>
                </a:pPr>
                <a:r>
                  <a:rPr lang="en-US" sz="2000" b="1" i="0" dirty="0">
                    <a:solidFill>
                      <a:srgbClr val="1E1E1E"/>
                    </a:solidFill>
                    <a:effectLst/>
                    <a:latin typeface="Salesforce Sans"/>
                  </a:rPr>
                  <a:t>Profile and Personal </a:t>
                </a:r>
                <a:r>
                  <a:rPr lang="en-US" sz="2000" b="1" dirty="0">
                    <a:solidFill>
                      <a:srgbClr val="1E1E1E"/>
                    </a:solidFill>
                    <a:latin typeface="Salesforce Sans"/>
                  </a:rPr>
                  <a:t>S</a:t>
                </a:r>
                <a:r>
                  <a:rPr lang="en-US" sz="2000" b="1" i="0" dirty="0">
                    <a:solidFill>
                      <a:srgbClr val="1E1E1E"/>
                    </a:solidFill>
                    <a:effectLst/>
                    <a:latin typeface="Salesforce Sans"/>
                  </a:rPr>
                  <a:t>ettings </a:t>
                </a:r>
                <a:r>
                  <a:rPr lang="en-US" sz="2000" b="1" i="0" dirty="0">
                    <a:solidFill>
                      <a:srgbClr val="FF0000"/>
                    </a:solidFill>
                    <a:effectLst/>
                    <a:latin typeface="Salesforce Sans"/>
                  </a:rPr>
                  <a:t>(J)</a:t>
                </a:r>
                <a:r>
                  <a:rPr lang="en-US" sz="2000" b="1" dirty="0">
                    <a:solidFill>
                      <a:srgbClr val="1E1E1E"/>
                    </a:solidFill>
                    <a:latin typeface="Salesforce Sans"/>
                  </a:rPr>
                  <a:t>-</a:t>
                </a:r>
                <a:r>
                  <a:rPr lang="en-US" sz="2000" b="0" i="0" dirty="0">
                    <a:solidFill>
                      <a:srgbClr val="1E1E1E"/>
                    </a:solidFill>
                    <a:effectLst/>
                    <a:latin typeface="Salesforce Sans"/>
                  </a:rPr>
                  <a:t>Access your Chatter profile and view or update your personal settings.</a:t>
                </a:r>
              </a:p>
              <a:p>
                <a:pPr marL="285750" indent="-285750" algn="l">
                  <a:buFont typeface="Arial" panose="020B0604020202020204" pitchFamily="34" charset="0"/>
                  <a:buChar char="•"/>
                </a:pPr>
                <a:r>
                  <a:rPr lang="en-US" sz="2000" b="1" i="0" dirty="0">
                    <a:solidFill>
                      <a:srgbClr val="1E1E1E"/>
                    </a:solidFill>
                    <a:effectLst/>
                    <a:latin typeface="Salesforce Sans"/>
                  </a:rPr>
                  <a:t>Edit Navigation Bar </a:t>
                </a:r>
                <a:r>
                  <a:rPr lang="en-US" sz="2000" b="1" i="0" dirty="0">
                    <a:solidFill>
                      <a:srgbClr val="FF0000"/>
                    </a:solidFill>
                    <a:effectLst/>
                    <a:latin typeface="Salesforce Sans"/>
                  </a:rPr>
                  <a:t>(K)</a:t>
                </a:r>
                <a:r>
                  <a:rPr lang="en-US" sz="2000" b="1" i="0" dirty="0">
                    <a:effectLst/>
                    <a:latin typeface="Salesforce Sans"/>
                  </a:rPr>
                  <a:t>-</a:t>
                </a:r>
                <a:r>
                  <a:rPr lang="en-US" sz="2000" i="0" dirty="0">
                    <a:effectLst/>
                    <a:latin typeface="Salesforce Sans"/>
                  </a:rPr>
                  <a:t>Personalize your navigation bar.</a:t>
                </a:r>
                <a:endParaRPr lang="en-US" sz="2000" b="1" i="0" dirty="0">
                  <a:solidFill>
                    <a:srgbClr val="1E1E1E"/>
                  </a:solidFill>
                  <a:effectLst/>
                  <a:latin typeface="Salesforce Sans"/>
                </a:endParaRPr>
              </a:p>
            </p:txBody>
          </p:sp>
          <p:sp>
            <p:nvSpPr>
              <p:cNvPr id="14" name="Rectangle: Rounded Corners 13">
                <a:extLst>
                  <a:ext uri="{FF2B5EF4-FFF2-40B4-BE49-F238E27FC236}">
                    <a16:creationId xmlns:a16="http://schemas.microsoft.com/office/drawing/2014/main" id="{126CC682-2067-7FFA-1FD0-87FFC7E0BEFE}"/>
                  </a:ext>
                </a:extLst>
              </p:cNvPr>
              <p:cNvSpPr/>
              <p:nvPr/>
            </p:nvSpPr>
            <p:spPr>
              <a:xfrm>
                <a:off x="2766440" y="989523"/>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t>
                </a:r>
              </a:p>
            </p:txBody>
          </p:sp>
          <p:sp>
            <p:nvSpPr>
              <p:cNvPr id="15" name="Rectangle: Rounded Corners 14">
                <a:extLst>
                  <a:ext uri="{FF2B5EF4-FFF2-40B4-BE49-F238E27FC236}">
                    <a16:creationId xmlns:a16="http://schemas.microsoft.com/office/drawing/2014/main" id="{15055F78-6A4C-770D-CDBD-CD50BCF91CCE}"/>
                  </a:ext>
                </a:extLst>
              </p:cNvPr>
              <p:cNvSpPr/>
              <p:nvPr/>
            </p:nvSpPr>
            <p:spPr>
              <a:xfrm>
                <a:off x="4052548" y="900517"/>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t>
                </a:r>
              </a:p>
            </p:txBody>
          </p:sp>
          <p:sp>
            <p:nvSpPr>
              <p:cNvPr id="16" name="Rectangle: Rounded Corners 15">
                <a:extLst>
                  <a:ext uri="{FF2B5EF4-FFF2-40B4-BE49-F238E27FC236}">
                    <a16:creationId xmlns:a16="http://schemas.microsoft.com/office/drawing/2014/main" id="{67D4372A-3818-C8E9-0BA5-CBE89E835EE3}"/>
                  </a:ext>
                </a:extLst>
              </p:cNvPr>
              <p:cNvSpPr/>
              <p:nvPr/>
            </p:nvSpPr>
            <p:spPr>
              <a:xfrm>
                <a:off x="9562651" y="584389"/>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a:t>
                </a:r>
              </a:p>
            </p:txBody>
          </p:sp>
          <p:sp>
            <p:nvSpPr>
              <p:cNvPr id="17" name="Rectangle: Rounded Corners 16">
                <a:extLst>
                  <a:ext uri="{FF2B5EF4-FFF2-40B4-BE49-F238E27FC236}">
                    <a16:creationId xmlns:a16="http://schemas.microsoft.com/office/drawing/2014/main" id="{443AA833-1024-105A-CD42-D7E115713908}"/>
                  </a:ext>
                </a:extLst>
              </p:cNvPr>
              <p:cNvSpPr/>
              <p:nvPr/>
            </p:nvSpPr>
            <p:spPr>
              <a:xfrm>
                <a:off x="10067119" y="262724"/>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a:t>
                </a:r>
              </a:p>
            </p:txBody>
          </p:sp>
          <p:sp>
            <p:nvSpPr>
              <p:cNvPr id="18" name="Rectangle: Rounded Corners 17">
                <a:extLst>
                  <a:ext uri="{FF2B5EF4-FFF2-40B4-BE49-F238E27FC236}">
                    <a16:creationId xmlns:a16="http://schemas.microsoft.com/office/drawing/2014/main" id="{7819E84D-2DF4-9CBE-DA19-1EA030583EDB}"/>
                  </a:ext>
                </a:extLst>
              </p:cNvPr>
              <p:cNvSpPr/>
              <p:nvPr/>
            </p:nvSpPr>
            <p:spPr>
              <a:xfrm>
                <a:off x="10435560" y="584389"/>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a:t>
                </a:r>
              </a:p>
            </p:txBody>
          </p:sp>
          <p:sp>
            <p:nvSpPr>
              <p:cNvPr id="20" name="Rectangle: Rounded Corners 19">
                <a:extLst>
                  <a:ext uri="{FF2B5EF4-FFF2-40B4-BE49-F238E27FC236}">
                    <a16:creationId xmlns:a16="http://schemas.microsoft.com/office/drawing/2014/main" id="{4B623F9B-E4B6-CF18-BDD1-BB6F7C4B62CF}"/>
                  </a:ext>
                </a:extLst>
              </p:cNvPr>
              <p:cNvSpPr/>
              <p:nvPr/>
            </p:nvSpPr>
            <p:spPr>
              <a:xfrm>
                <a:off x="10750165" y="289032"/>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t>
                </a:r>
              </a:p>
            </p:txBody>
          </p:sp>
          <p:sp>
            <p:nvSpPr>
              <p:cNvPr id="21" name="Rectangle: Rounded Corners 20">
                <a:extLst>
                  <a:ext uri="{FF2B5EF4-FFF2-40B4-BE49-F238E27FC236}">
                    <a16:creationId xmlns:a16="http://schemas.microsoft.com/office/drawing/2014/main" id="{0F442B73-3522-4C9C-C9CE-A7DF56F5ADEC}"/>
                  </a:ext>
                </a:extLst>
              </p:cNvPr>
              <p:cNvSpPr/>
              <p:nvPr/>
            </p:nvSpPr>
            <p:spPr>
              <a:xfrm>
                <a:off x="11226140" y="594169"/>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a:t>
                </a:r>
              </a:p>
            </p:txBody>
          </p:sp>
          <p:sp>
            <p:nvSpPr>
              <p:cNvPr id="22" name="Rectangle: Rounded Corners 21">
                <a:extLst>
                  <a:ext uri="{FF2B5EF4-FFF2-40B4-BE49-F238E27FC236}">
                    <a16:creationId xmlns:a16="http://schemas.microsoft.com/office/drawing/2014/main" id="{13C3AB99-4007-0BBD-C324-E2E5E681C9F9}"/>
                  </a:ext>
                </a:extLst>
              </p:cNvPr>
              <p:cNvSpPr/>
              <p:nvPr/>
            </p:nvSpPr>
            <p:spPr>
              <a:xfrm>
                <a:off x="11725090" y="268277"/>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J</a:t>
                </a:r>
              </a:p>
            </p:txBody>
          </p:sp>
          <p:cxnSp>
            <p:nvCxnSpPr>
              <p:cNvPr id="24" name="Straight Arrow Connector 23">
                <a:extLst>
                  <a:ext uri="{FF2B5EF4-FFF2-40B4-BE49-F238E27FC236}">
                    <a16:creationId xmlns:a16="http://schemas.microsoft.com/office/drawing/2014/main" id="{9E3FD01E-2754-45F9-F49B-46F20F990241}"/>
                  </a:ext>
                </a:extLst>
              </p:cNvPr>
              <p:cNvCxnSpPr>
                <a:cxnSpLocks/>
              </p:cNvCxnSpPr>
              <p:nvPr/>
            </p:nvCxnSpPr>
            <p:spPr>
              <a:xfrm>
                <a:off x="9703456" y="897909"/>
                <a:ext cx="0" cy="2959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1B3B6D-DB51-800D-FF4C-5E27138F18A6}"/>
                  </a:ext>
                </a:extLst>
              </p:cNvPr>
              <p:cNvCxnSpPr>
                <a:cxnSpLocks/>
              </p:cNvCxnSpPr>
              <p:nvPr/>
            </p:nvCxnSpPr>
            <p:spPr>
              <a:xfrm>
                <a:off x="10564869" y="890013"/>
                <a:ext cx="0" cy="291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9B23B42-0BCC-182B-A140-833B5131159F}"/>
                  </a:ext>
                </a:extLst>
              </p:cNvPr>
              <p:cNvCxnSpPr>
                <a:cxnSpLocks/>
                <a:stCxn id="22" idx="2"/>
              </p:cNvCxnSpPr>
              <p:nvPr/>
            </p:nvCxnSpPr>
            <p:spPr>
              <a:xfrm>
                <a:off x="11854400" y="573414"/>
                <a:ext cx="0" cy="5364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9094C78-4A01-FAD5-D428-C7F798F25D73}"/>
                  </a:ext>
                </a:extLst>
              </p:cNvPr>
              <p:cNvCxnSpPr>
                <a:cxnSpLocks/>
              </p:cNvCxnSpPr>
              <p:nvPr/>
            </p:nvCxnSpPr>
            <p:spPr>
              <a:xfrm>
                <a:off x="10196428" y="594169"/>
                <a:ext cx="0" cy="6094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AC31089-52C8-3299-A933-5345B963852A}"/>
                  </a:ext>
                </a:extLst>
              </p:cNvPr>
              <p:cNvCxnSpPr>
                <a:cxnSpLocks/>
                <a:stCxn id="20" idx="2"/>
              </p:cNvCxnSpPr>
              <p:nvPr/>
            </p:nvCxnSpPr>
            <p:spPr>
              <a:xfrm>
                <a:off x="10879475" y="594169"/>
                <a:ext cx="0" cy="5869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BFC36E9-AB16-943C-2003-BD96A4A696B4}"/>
                  </a:ext>
                </a:extLst>
              </p:cNvPr>
              <p:cNvCxnSpPr>
                <a:cxnSpLocks/>
              </p:cNvCxnSpPr>
              <p:nvPr/>
            </p:nvCxnSpPr>
            <p:spPr>
              <a:xfrm>
                <a:off x="11355450" y="923367"/>
                <a:ext cx="0" cy="2585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E29FF9F2-E108-C4C5-3564-3F947A3AC9B1}"/>
                  </a:ext>
                </a:extLst>
              </p:cNvPr>
              <p:cNvSpPr/>
              <p:nvPr/>
            </p:nvSpPr>
            <p:spPr>
              <a:xfrm>
                <a:off x="2185415" y="1607859"/>
                <a:ext cx="9539673" cy="4397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8" name="Rectangle: Rounded Corners 37">
                <a:extLst>
                  <a:ext uri="{FF2B5EF4-FFF2-40B4-BE49-F238E27FC236}">
                    <a16:creationId xmlns:a16="http://schemas.microsoft.com/office/drawing/2014/main" id="{E066BD20-E723-DDD3-B7FE-48098DB984B1}"/>
                  </a:ext>
                </a:extLst>
              </p:cNvPr>
              <p:cNvSpPr/>
              <p:nvPr/>
            </p:nvSpPr>
            <p:spPr>
              <a:xfrm>
                <a:off x="2014850" y="1065531"/>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t>
                </a:r>
              </a:p>
            </p:txBody>
          </p:sp>
          <p:sp>
            <p:nvSpPr>
              <p:cNvPr id="41" name="Rectangle: Rounded Corners 40">
                <a:extLst>
                  <a:ext uri="{FF2B5EF4-FFF2-40B4-BE49-F238E27FC236}">
                    <a16:creationId xmlns:a16="http://schemas.microsoft.com/office/drawing/2014/main" id="{773B3417-D4F1-9535-96AA-7E61A4068700}"/>
                  </a:ext>
                </a:extLst>
              </p:cNvPr>
              <p:cNvSpPr/>
              <p:nvPr/>
            </p:nvSpPr>
            <p:spPr>
              <a:xfrm>
                <a:off x="128359" y="2153545"/>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a:t>
                </a:r>
              </a:p>
            </p:txBody>
          </p:sp>
          <p:cxnSp>
            <p:nvCxnSpPr>
              <p:cNvPr id="42" name="Straight Arrow Connector 41">
                <a:extLst>
                  <a:ext uri="{FF2B5EF4-FFF2-40B4-BE49-F238E27FC236}">
                    <a16:creationId xmlns:a16="http://schemas.microsoft.com/office/drawing/2014/main" id="{97478242-87DD-02B8-2F9D-4732B37CFE2B}"/>
                  </a:ext>
                </a:extLst>
              </p:cNvPr>
              <p:cNvCxnSpPr>
                <a:cxnSpLocks/>
                <a:stCxn id="41" idx="0"/>
              </p:cNvCxnSpPr>
              <p:nvPr/>
            </p:nvCxnSpPr>
            <p:spPr>
              <a:xfrm flipV="1">
                <a:off x="257669" y="1935649"/>
                <a:ext cx="0" cy="21789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4EC288C9-7ABD-42E5-A168-C73CF605EED4}"/>
                  </a:ext>
                </a:extLst>
              </p:cNvPr>
              <p:cNvSpPr/>
              <p:nvPr/>
            </p:nvSpPr>
            <p:spPr>
              <a:xfrm>
                <a:off x="11484759" y="2103104"/>
                <a:ext cx="258619" cy="305137"/>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K</a:t>
                </a:r>
              </a:p>
            </p:txBody>
          </p:sp>
          <p:cxnSp>
            <p:nvCxnSpPr>
              <p:cNvPr id="44" name="Straight Arrow Connector 43">
                <a:extLst>
                  <a:ext uri="{FF2B5EF4-FFF2-40B4-BE49-F238E27FC236}">
                    <a16:creationId xmlns:a16="http://schemas.microsoft.com/office/drawing/2014/main" id="{42BF9ACA-ACAB-9A69-A602-6EB77DD68C68}"/>
                  </a:ext>
                </a:extLst>
              </p:cNvPr>
              <p:cNvCxnSpPr>
                <a:cxnSpLocks/>
              </p:cNvCxnSpPr>
              <p:nvPr/>
            </p:nvCxnSpPr>
            <p:spPr>
              <a:xfrm flipV="1">
                <a:off x="11743378" y="1877896"/>
                <a:ext cx="199246" cy="2252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99F9FA-DBB0-E285-8939-E9D6FBD5DADF}"/>
                  </a:ext>
                </a:extLst>
              </p:cNvPr>
              <p:cNvCxnSpPr>
                <a:cxnSpLocks/>
              </p:cNvCxnSpPr>
              <p:nvPr/>
            </p:nvCxnSpPr>
            <p:spPr>
              <a:xfrm>
                <a:off x="2185415" y="1386490"/>
                <a:ext cx="158620" cy="2213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675B39-62E1-2496-47D0-2A8AD5339019}"/>
                  </a:ext>
                </a:extLst>
              </p:cNvPr>
              <p:cNvSpPr txBox="1"/>
              <p:nvPr/>
            </p:nvSpPr>
            <p:spPr>
              <a:xfrm>
                <a:off x="3437003" y="146769"/>
                <a:ext cx="5272299" cy="646331"/>
              </a:xfrm>
              <a:prstGeom prst="rect">
                <a:avLst/>
              </a:prstGeom>
              <a:solidFill>
                <a:schemeClr val="bg1"/>
              </a:solidFill>
              <a:ln w="25400">
                <a:noFill/>
              </a:ln>
            </p:spPr>
            <p:txBody>
              <a:bodyPr wrap="square" rtlCol="0">
                <a:spAutoFit/>
              </a:bodyPr>
              <a:lstStyle/>
              <a:p>
                <a:pPr algn="ctr"/>
                <a:r>
                  <a:rPr lang="en-US" sz="3600" dirty="0"/>
                  <a:t>The River - Header Tour</a:t>
                </a:r>
              </a:p>
            </p:txBody>
          </p:sp>
        </p:grpSp>
      </p:grpSp>
      <p:sp>
        <p:nvSpPr>
          <p:cNvPr id="3" name="Rectangle 2">
            <a:extLst>
              <a:ext uri="{FF2B5EF4-FFF2-40B4-BE49-F238E27FC236}">
                <a16:creationId xmlns:a16="http://schemas.microsoft.com/office/drawing/2014/main" id="{B9785EE8-168D-FAFB-925C-037288BEE942}"/>
              </a:ext>
            </a:extLst>
          </p:cNvPr>
          <p:cNvSpPr/>
          <p:nvPr/>
        </p:nvSpPr>
        <p:spPr>
          <a:xfrm>
            <a:off x="3611418" y="262724"/>
            <a:ext cx="4792212" cy="544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0AAFD12-D18A-B791-7F32-B584C22A25C9}"/>
              </a:ext>
            </a:extLst>
          </p:cNvPr>
          <p:cNvSpPr txBox="1">
            <a:spLocks/>
          </p:cNvSpPr>
          <p:nvPr/>
        </p:nvSpPr>
        <p:spPr>
          <a:xfrm>
            <a:off x="344424" y="16764"/>
            <a:ext cx="115031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rPr>
              <a:t>#5. Navigation/Header Tour</a:t>
            </a:r>
          </a:p>
        </p:txBody>
      </p:sp>
    </p:spTree>
    <p:extLst>
      <p:ext uri="{BB962C8B-B14F-4D97-AF65-F5344CB8AC3E}">
        <p14:creationId xmlns:p14="http://schemas.microsoft.com/office/powerpoint/2010/main" val="82161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D59882-4BD1-C9FF-B6FD-CD0E1B090E9F}"/>
              </a:ext>
            </a:extLst>
          </p:cNvPr>
          <p:cNvSpPr txBox="1">
            <a:spLocks/>
          </p:cNvSpPr>
          <p:nvPr/>
        </p:nvSpPr>
        <p:spPr>
          <a:xfrm>
            <a:off x="344424" y="16764"/>
            <a:ext cx="115031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rPr>
              <a:t>#6. Future Log In Instructions</a:t>
            </a:r>
          </a:p>
        </p:txBody>
      </p:sp>
      <p:sp>
        <p:nvSpPr>
          <p:cNvPr id="2" name="TextBox 1">
            <a:extLst>
              <a:ext uri="{FF2B5EF4-FFF2-40B4-BE49-F238E27FC236}">
                <a16:creationId xmlns:a16="http://schemas.microsoft.com/office/drawing/2014/main" id="{D9FF8090-C624-12BE-E6E9-4A142626786D}"/>
              </a:ext>
            </a:extLst>
          </p:cNvPr>
          <p:cNvSpPr txBox="1"/>
          <p:nvPr/>
        </p:nvSpPr>
        <p:spPr>
          <a:xfrm>
            <a:off x="838200" y="1253339"/>
            <a:ext cx="10515600" cy="4462760"/>
          </a:xfrm>
          <a:prstGeom prst="rect">
            <a:avLst/>
          </a:prstGeom>
          <a:solidFill>
            <a:schemeClr val="bg1"/>
          </a:solidFill>
          <a:ln w="25400">
            <a:noFill/>
          </a:ln>
        </p:spPr>
        <p:txBody>
          <a:bodyPr wrap="square" rtlCol="0">
            <a:spAutoFit/>
          </a:bodyPr>
          <a:lstStyle/>
          <a:p>
            <a:r>
              <a:rPr lang="en-US" sz="2400" dirty="0">
                <a:solidFill>
                  <a:srgbClr val="203864"/>
                </a:solidFill>
              </a:rPr>
              <a:t>There will be two different methods to logging into The River depending on which device you are logging in from.</a:t>
            </a:r>
          </a:p>
          <a:p>
            <a:endParaRPr lang="en-US" sz="2400" dirty="0">
              <a:solidFill>
                <a:srgbClr val="203864"/>
              </a:solidFill>
            </a:endParaRPr>
          </a:p>
          <a:p>
            <a:r>
              <a:rPr lang="en-US" sz="2400" b="1" dirty="0">
                <a:solidFill>
                  <a:srgbClr val="203864"/>
                </a:solidFill>
              </a:rPr>
              <a:t>Laptop</a:t>
            </a:r>
          </a:p>
          <a:p>
            <a:pPr marL="800100" lvl="1" indent="-342900">
              <a:buFont typeface="Arial" panose="020B0604020202020204" pitchFamily="34" charset="0"/>
              <a:buChar char="•"/>
            </a:pPr>
            <a:r>
              <a:rPr lang="en-US" sz="2000" dirty="0">
                <a:solidFill>
                  <a:srgbClr val="203864"/>
                </a:solidFill>
              </a:rPr>
              <a:t>Use the Log in with Okta option. Your username/password will be your </a:t>
            </a:r>
            <a:r>
              <a:rPr lang="en-US" sz="2000" b="1" u="sng" dirty="0">
                <a:solidFill>
                  <a:srgbClr val="203864"/>
                </a:solidFill>
              </a:rPr>
              <a:t>WINDOWS USERNAME AND WINDOWS PASSWORD</a:t>
            </a:r>
            <a:r>
              <a:rPr lang="en-US" sz="2000" dirty="0">
                <a:solidFill>
                  <a:srgbClr val="203864"/>
                </a:solidFill>
              </a:rPr>
              <a:t>. This is the credentials you use to log in to your computer.</a:t>
            </a:r>
          </a:p>
          <a:p>
            <a:endParaRPr lang="en-US" sz="2400" b="1" dirty="0">
              <a:solidFill>
                <a:srgbClr val="203864"/>
              </a:solidFill>
            </a:endParaRPr>
          </a:p>
          <a:p>
            <a:r>
              <a:rPr lang="en-US" sz="2400" b="1" dirty="0">
                <a:solidFill>
                  <a:srgbClr val="203864"/>
                </a:solidFill>
              </a:rPr>
              <a:t>Mobile or Tablet</a:t>
            </a:r>
          </a:p>
          <a:p>
            <a:pPr marL="800100" lvl="1" indent="-342900">
              <a:buFont typeface="Arial" panose="020B0604020202020204" pitchFamily="34" charset="0"/>
              <a:buChar char="•"/>
            </a:pPr>
            <a:r>
              <a:rPr lang="en-US" sz="2000" dirty="0">
                <a:solidFill>
                  <a:srgbClr val="203864"/>
                </a:solidFill>
              </a:rPr>
              <a:t>Your username/password will be your </a:t>
            </a:r>
            <a:r>
              <a:rPr lang="en-US" sz="2000" b="1" u="sng" dirty="0">
                <a:solidFill>
                  <a:srgbClr val="203864"/>
                </a:solidFill>
              </a:rPr>
              <a:t>JAMES RIVER, 4 RIVERS </a:t>
            </a:r>
            <a:r>
              <a:rPr lang="en-US" sz="2000" b="1" u="sng">
                <a:solidFill>
                  <a:srgbClr val="203864"/>
                </a:solidFill>
              </a:rPr>
              <a:t>or FOURSIGHT </a:t>
            </a:r>
            <a:r>
              <a:rPr lang="en-US" sz="2000" b="1" u="sng" dirty="0">
                <a:solidFill>
                  <a:srgbClr val="203864"/>
                </a:solidFill>
              </a:rPr>
              <a:t>EMAIL ADDRESS AND THE RIVER PASSWORD</a:t>
            </a:r>
            <a:r>
              <a:rPr lang="en-US" sz="2000" dirty="0">
                <a:solidFill>
                  <a:srgbClr val="203864"/>
                </a:solidFill>
              </a:rPr>
              <a:t>. This is the password you created in The River after clicking the reset password link in the email sent to you when 1</a:t>
            </a:r>
            <a:r>
              <a:rPr lang="en-US" sz="2000" baseline="30000" dirty="0">
                <a:solidFill>
                  <a:srgbClr val="203864"/>
                </a:solidFill>
              </a:rPr>
              <a:t>st</a:t>
            </a:r>
            <a:r>
              <a:rPr lang="en-US" sz="2000" dirty="0">
                <a:solidFill>
                  <a:srgbClr val="203864"/>
                </a:solidFill>
              </a:rPr>
              <a:t> logging in or after you have subsequently changed your The River password.</a:t>
            </a:r>
          </a:p>
        </p:txBody>
      </p:sp>
    </p:spTree>
    <p:extLst>
      <p:ext uri="{BB962C8B-B14F-4D97-AF65-F5344CB8AC3E}">
        <p14:creationId xmlns:p14="http://schemas.microsoft.com/office/powerpoint/2010/main" val="415581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344424" y="327660"/>
            <a:ext cx="11503152" cy="1325563"/>
          </a:xfrm>
        </p:spPr>
        <p:txBody>
          <a:bodyPr>
            <a:normAutofit/>
          </a:bodyPr>
          <a:lstStyle/>
          <a:p>
            <a:pPr algn="ctr"/>
            <a:r>
              <a:rPr lang="en-US" sz="4000" b="1" dirty="0">
                <a:solidFill>
                  <a:schemeClr val="accent1">
                    <a:lumMod val="50000"/>
                  </a:schemeClr>
                </a:solidFill>
              </a:rPr>
              <a:t>That’s It For Now…</a:t>
            </a:r>
            <a:br>
              <a:rPr lang="en-US" sz="4000" b="1" dirty="0">
                <a:solidFill>
                  <a:schemeClr val="accent1">
                    <a:lumMod val="50000"/>
                  </a:schemeClr>
                </a:solidFill>
              </a:rPr>
            </a:br>
            <a:r>
              <a:rPr lang="en-US" sz="4000" b="1" dirty="0">
                <a:solidFill>
                  <a:schemeClr val="accent1">
                    <a:lumMod val="50000"/>
                  </a:schemeClr>
                </a:solidFill>
              </a:rPr>
              <a:t>Get ready for a whole new world!</a:t>
            </a:r>
          </a:p>
        </p:txBody>
      </p:sp>
      <p:pic>
        <p:nvPicPr>
          <p:cNvPr id="4" name="Picture 3" descr="A picture containing text, clipart">
            <a:extLst>
              <a:ext uri="{FF2B5EF4-FFF2-40B4-BE49-F238E27FC236}">
                <a16:creationId xmlns:a16="http://schemas.microsoft.com/office/drawing/2014/main" id="{7CB55103-506F-825D-7F25-FA0ADA8E53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37426" y="2634310"/>
            <a:ext cx="7917147" cy="1847852"/>
          </a:xfrm>
          <a:prstGeom prst="rect">
            <a:avLst/>
          </a:prstGeom>
        </p:spPr>
      </p:pic>
    </p:spTree>
    <p:extLst>
      <p:ext uri="{BB962C8B-B14F-4D97-AF65-F5344CB8AC3E}">
        <p14:creationId xmlns:p14="http://schemas.microsoft.com/office/powerpoint/2010/main" val="337256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5777-837F-FA36-B7E0-88FD25DD2780}"/>
              </a:ext>
            </a:extLst>
          </p:cNvPr>
          <p:cNvSpPr>
            <a:spLocks noGrp="1"/>
          </p:cNvSpPr>
          <p:nvPr>
            <p:ph type="title"/>
          </p:nvPr>
        </p:nvSpPr>
        <p:spPr>
          <a:xfrm>
            <a:off x="212785" y="0"/>
            <a:ext cx="11766430" cy="1325563"/>
          </a:xfrm>
        </p:spPr>
        <p:txBody>
          <a:bodyPr>
            <a:normAutofit/>
          </a:bodyPr>
          <a:lstStyle/>
          <a:p>
            <a:pPr algn="ctr"/>
            <a:r>
              <a:rPr lang="en-US" sz="4000" b="1" dirty="0">
                <a:solidFill>
                  <a:schemeClr val="accent1">
                    <a:lumMod val="50000"/>
                  </a:schemeClr>
                </a:solidFill>
              </a:rPr>
              <a:t>The River – Email Onboarding – Contents</a:t>
            </a:r>
          </a:p>
        </p:txBody>
      </p:sp>
      <p:sp>
        <p:nvSpPr>
          <p:cNvPr id="6" name="Content Placeholder 2">
            <a:extLst>
              <a:ext uri="{FF2B5EF4-FFF2-40B4-BE49-F238E27FC236}">
                <a16:creationId xmlns:a16="http://schemas.microsoft.com/office/drawing/2014/main" id="{2288B9E9-84EB-732C-57A1-E1EE124E281B}"/>
              </a:ext>
            </a:extLst>
          </p:cNvPr>
          <p:cNvSpPr>
            <a:spLocks noGrp="1"/>
          </p:cNvSpPr>
          <p:nvPr>
            <p:ph idx="1"/>
          </p:nvPr>
        </p:nvSpPr>
        <p:spPr>
          <a:xfrm>
            <a:off x="838200" y="1325562"/>
            <a:ext cx="10515600" cy="4876830"/>
          </a:xfrm>
        </p:spPr>
        <p:txBody>
          <a:bodyPr>
            <a:normAutofit/>
          </a:bodyPr>
          <a:lstStyle/>
          <a:p>
            <a:pPr marL="457200" marR="0" lvl="0" indent="-457200">
              <a:lnSpc>
                <a:spcPct val="107000"/>
              </a:lnSpc>
              <a:spcBef>
                <a:spcPts val="0"/>
              </a:spcBef>
              <a:spcAft>
                <a:spcPts val="0"/>
              </a:spcAft>
              <a:buFont typeface="+mj-lt"/>
              <a:buAutoNum type="arabicPeriod"/>
            </a:pPr>
            <a:r>
              <a:rPr lang="en-US"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Reset password using email sent from Salesforce (Laptop)</a:t>
            </a:r>
          </a:p>
          <a:p>
            <a:pPr marL="457200" marR="0" lvl="0" indent="-457200">
              <a:lnSpc>
                <a:spcPct val="107000"/>
              </a:lnSpc>
              <a:spcBef>
                <a:spcPts val="0"/>
              </a:spcBef>
              <a:spcAft>
                <a:spcPts val="0"/>
              </a:spcAft>
              <a:buFont typeface="+mj-lt"/>
              <a:buAutoNum type="arabicPeriod"/>
            </a:pPr>
            <a:r>
              <a:rPr lang="en-US"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Download Salesforce App on Mobile and Log </a:t>
            </a: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a:t>
            </a:r>
            <a:r>
              <a:rPr lang="en-US"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 (Mobile)</a:t>
            </a:r>
          </a:p>
          <a:p>
            <a:pPr marL="457200" marR="0" lvl="0" indent="-457200">
              <a:lnSpc>
                <a:spcPct val="107000"/>
              </a:lnSpc>
              <a:spcBef>
                <a:spcPts val="0"/>
              </a:spcBef>
              <a:spcAft>
                <a:spcPts val="0"/>
              </a:spcAft>
              <a:buFont typeface="+mj-lt"/>
              <a:buAutoNum type="arabicPeriod"/>
            </a:pPr>
            <a:r>
              <a:rPr lang="en-US"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Einstein Activity Capture Set Up (Laptop)</a:t>
            </a:r>
          </a:p>
          <a:p>
            <a:pPr marL="457200" marR="0" lvl="0" indent="-457200">
              <a:lnSpc>
                <a:spcPct val="107000"/>
              </a:lnSpc>
              <a:spcBef>
                <a:spcPts val="0"/>
              </a:spcBef>
              <a:spcAft>
                <a:spcPts val="0"/>
              </a:spcAft>
              <a:buFont typeface="+mj-lt"/>
              <a:buAutoNum type="arabicPeriod"/>
            </a:pPr>
            <a:r>
              <a:rPr lang="en-US"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Office 365 Integration Set Up (Laptop)</a:t>
            </a:r>
          </a:p>
          <a:p>
            <a:pPr marL="457200" marR="0" lvl="0" indent="-457200">
              <a:lnSpc>
                <a:spcPct val="107000"/>
              </a:lnSpc>
              <a:spcBef>
                <a:spcPts val="0"/>
              </a:spcBef>
              <a:spcAft>
                <a:spcPts val="0"/>
              </a:spcAft>
              <a:buFont typeface="+mj-lt"/>
              <a:buAutoNum type="arabicPeriod"/>
            </a:pP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Navigation/Header Tour</a:t>
            </a:r>
          </a:p>
          <a:p>
            <a:pPr marL="457200" marR="0" lvl="0" indent="-457200">
              <a:lnSpc>
                <a:spcPct val="107000"/>
              </a:lnSpc>
              <a:spcBef>
                <a:spcPts val="0"/>
              </a:spcBef>
              <a:spcAft>
                <a:spcPts val="0"/>
              </a:spcAft>
              <a:buFont typeface="+mj-lt"/>
              <a:buAutoNum type="arabicPeriod"/>
            </a:pP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Future Log In Instructions</a:t>
            </a:r>
          </a:p>
          <a:p>
            <a:pPr marL="457200" marR="0" lvl="0" indent="-457200">
              <a:lnSpc>
                <a:spcPct val="107000"/>
              </a:lnSpc>
              <a:spcBef>
                <a:spcPts val="0"/>
              </a:spcBef>
              <a:spcAft>
                <a:spcPts val="0"/>
              </a:spcAft>
              <a:buFont typeface="+mj-lt"/>
              <a:buAutoNum type="arabicPeriod"/>
            </a:pPr>
            <a:endParaRPr lang="en-US"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NOTE: Workflow and Requests are not functional at this time and are expected to be complete by mid-August. Continue to use your current processes as we work to implement these. </a:t>
            </a:r>
            <a:r>
              <a:rPr lang="en-US" sz="2400" b="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Your feedback and examples are welcome as we build/customize these processes.</a:t>
            </a:r>
            <a:endParaRPr lang="en-US"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33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710045" y="0"/>
            <a:ext cx="10771909" cy="1325563"/>
          </a:xfrm>
        </p:spPr>
        <p:txBody>
          <a:bodyPr>
            <a:normAutofit/>
          </a:bodyPr>
          <a:lstStyle/>
          <a:p>
            <a:pPr algn="ctr"/>
            <a:r>
              <a:rPr lang="en-US" sz="4000" b="1" dirty="0">
                <a:solidFill>
                  <a:schemeClr val="accent1">
                    <a:lumMod val="50000"/>
                  </a:schemeClr>
                </a:solidFill>
              </a:rPr>
              <a:t>#1. Reset password using email sent from Salesforce</a:t>
            </a:r>
          </a:p>
        </p:txBody>
      </p:sp>
      <p:pic>
        <p:nvPicPr>
          <p:cNvPr id="18" name="Picture 17">
            <a:extLst>
              <a:ext uri="{FF2B5EF4-FFF2-40B4-BE49-F238E27FC236}">
                <a16:creationId xmlns:a16="http://schemas.microsoft.com/office/drawing/2014/main" id="{CE960B14-A334-540A-2C45-530D991BE51A}"/>
              </a:ext>
            </a:extLst>
          </p:cNvPr>
          <p:cNvPicPr>
            <a:picLocks noChangeAspect="1"/>
          </p:cNvPicPr>
          <p:nvPr/>
        </p:nvPicPr>
        <p:blipFill>
          <a:blip r:embed="rId2"/>
          <a:stretch>
            <a:fillRect/>
          </a:stretch>
        </p:blipFill>
        <p:spPr>
          <a:xfrm>
            <a:off x="818413" y="1885734"/>
            <a:ext cx="10555173" cy="3086531"/>
          </a:xfrm>
          <a:prstGeom prst="rect">
            <a:avLst/>
          </a:prstGeom>
        </p:spPr>
      </p:pic>
      <p:pic>
        <p:nvPicPr>
          <p:cNvPr id="20" name="Picture 19">
            <a:extLst>
              <a:ext uri="{FF2B5EF4-FFF2-40B4-BE49-F238E27FC236}">
                <a16:creationId xmlns:a16="http://schemas.microsoft.com/office/drawing/2014/main" id="{298558F0-21D0-D20A-DD18-4F425E2A1D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1753" y="4703440"/>
            <a:ext cx="2637920" cy="194800"/>
          </a:xfrm>
          <a:prstGeom prst="rect">
            <a:avLst/>
          </a:prstGeom>
        </p:spPr>
      </p:pic>
      <p:sp>
        <p:nvSpPr>
          <p:cNvPr id="21" name="Rectangle: Rounded Corners 20">
            <a:extLst>
              <a:ext uri="{FF2B5EF4-FFF2-40B4-BE49-F238E27FC236}">
                <a16:creationId xmlns:a16="http://schemas.microsoft.com/office/drawing/2014/main" id="{6C9F2F23-74F9-F698-FFAB-C6AB9B829667}"/>
              </a:ext>
            </a:extLst>
          </p:cNvPr>
          <p:cNvSpPr/>
          <p:nvPr/>
        </p:nvSpPr>
        <p:spPr>
          <a:xfrm>
            <a:off x="4581237" y="3428999"/>
            <a:ext cx="3057236" cy="28401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7979770E-E26A-2628-2C49-A5D6ED0FE6E9}"/>
              </a:ext>
            </a:extLst>
          </p:cNvPr>
          <p:cNvCxnSpPr>
            <a:cxnSpLocks/>
            <a:stCxn id="2" idx="2"/>
            <a:endCxn id="21" idx="0"/>
          </p:cNvCxnSpPr>
          <p:nvPr/>
        </p:nvCxnSpPr>
        <p:spPr>
          <a:xfrm>
            <a:off x="6096000" y="1722753"/>
            <a:ext cx="13855" cy="17062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6EED0AB2-036A-333D-01D3-1B80C9896D2B}"/>
              </a:ext>
            </a:extLst>
          </p:cNvPr>
          <p:cNvSpPr/>
          <p:nvPr/>
        </p:nvSpPr>
        <p:spPr>
          <a:xfrm>
            <a:off x="818413" y="3997035"/>
            <a:ext cx="10394532" cy="632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5A6860E-377F-AE13-817F-A1165C892DB3}"/>
              </a:ext>
            </a:extLst>
          </p:cNvPr>
          <p:cNvSpPr txBox="1"/>
          <p:nvPr/>
        </p:nvSpPr>
        <p:spPr>
          <a:xfrm>
            <a:off x="3206672" y="5501153"/>
            <a:ext cx="5010160" cy="646331"/>
          </a:xfrm>
          <a:prstGeom prst="rect">
            <a:avLst/>
          </a:prstGeom>
          <a:noFill/>
          <a:ln w="25400">
            <a:solidFill>
              <a:srgbClr val="FF0000"/>
            </a:solidFill>
          </a:ln>
        </p:spPr>
        <p:txBody>
          <a:bodyPr wrap="square" rtlCol="0">
            <a:spAutoFit/>
          </a:bodyPr>
          <a:lstStyle/>
          <a:p>
            <a:pPr algn="ctr"/>
            <a:r>
              <a:rPr lang="en-US" dirty="0"/>
              <a:t>Click this link and make sure you bookmark it in your web browser (Chrome preferred).</a:t>
            </a:r>
          </a:p>
        </p:txBody>
      </p:sp>
      <p:cxnSp>
        <p:nvCxnSpPr>
          <p:cNvPr id="28" name="Straight Arrow Connector 27">
            <a:extLst>
              <a:ext uri="{FF2B5EF4-FFF2-40B4-BE49-F238E27FC236}">
                <a16:creationId xmlns:a16="http://schemas.microsoft.com/office/drawing/2014/main" id="{A586D224-83E2-387E-0911-7F4DDCE9BC84}"/>
              </a:ext>
            </a:extLst>
          </p:cNvPr>
          <p:cNvCxnSpPr>
            <a:cxnSpLocks/>
            <a:stCxn id="27" idx="0"/>
          </p:cNvCxnSpPr>
          <p:nvPr/>
        </p:nvCxnSpPr>
        <p:spPr>
          <a:xfrm flipV="1">
            <a:off x="5711752" y="4629415"/>
            <a:ext cx="0" cy="8717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C54F982-4705-C023-5089-CEE3883BD158}"/>
              </a:ext>
            </a:extLst>
          </p:cNvPr>
          <p:cNvSpPr txBox="1"/>
          <p:nvPr/>
        </p:nvSpPr>
        <p:spPr>
          <a:xfrm>
            <a:off x="3493698" y="1076422"/>
            <a:ext cx="5204603" cy="646331"/>
          </a:xfrm>
          <a:prstGeom prst="rect">
            <a:avLst/>
          </a:prstGeom>
          <a:noFill/>
          <a:ln w="25400">
            <a:solidFill>
              <a:srgbClr val="FF0000"/>
            </a:solidFill>
          </a:ln>
        </p:spPr>
        <p:txBody>
          <a:bodyPr wrap="square" rtlCol="0">
            <a:spAutoFit/>
          </a:bodyPr>
          <a:lstStyle/>
          <a:p>
            <a:pPr algn="ctr"/>
            <a:r>
              <a:rPr lang="en-US" dirty="0"/>
              <a:t>Make note of your username (email address) as it will be used for logging in to your Mobile/Tablet App.</a:t>
            </a:r>
          </a:p>
        </p:txBody>
      </p:sp>
    </p:spTree>
    <p:extLst>
      <p:ext uri="{BB962C8B-B14F-4D97-AF65-F5344CB8AC3E}">
        <p14:creationId xmlns:p14="http://schemas.microsoft.com/office/powerpoint/2010/main" val="68973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D34FC9C-08D3-CF74-189E-4A965E646A30}"/>
              </a:ext>
            </a:extLst>
          </p:cNvPr>
          <p:cNvGrpSpPr/>
          <p:nvPr/>
        </p:nvGrpSpPr>
        <p:grpSpPr>
          <a:xfrm>
            <a:off x="1524317" y="1325563"/>
            <a:ext cx="9143365" cy="4325429"/>
            <a:chOff x="604139" y="1150619"/>
            <a:chExt cx="11052439" cy="5330953"/>
          </a:xfrm>
        </p:grpSpPr>
        <p:pic>
          <p:nvPicPr>
            <p:cNvPr id="11" name="Picture 10">
              <a:extLst>
                <a:ext uri="{FF2B5EF4-FFF2-40B4-BE49-F238E27FC236}">
                  <a16:creationId xmlns:a16="http://schemas.microsoft.com/office/drawing/2014/main" id="{669B9024-0623-5080-BE1E-9784FC0DE9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83753" y="1150619"/>
              <a:ext cx="2472825" cy="5330952"/>
            </a:xfrm>
            <a:prstGeom prst="rect">
              <a:avLst/>
            </a:prstGeom>
          </p:spPr>
        </p:pic>
        <p:pic>
          <p:nvPicPr>
            <p:cNvPr id="5" name="Picture 4">
              <a:extLst>
                <a:ext uri="{FF2B5EF4-FFF2-40B4-BE49-F238E27FC236}">
                  <a16:creationId xmlns:a16="http://schemas.microsoft.com/office/drawing/2014/main" id="{6A3F4912-2ECE-5BDC-DE4A-597031009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139" y="1150619"/>
              <a:ext cx="2478979" cy="5330952"/>
            </a:xfrm>
            <a:prstGeom prst="rect">
              <a:avLst/>
            </a:prstGeom>
          </p:spPr>
        </p:pic>
        <p:sp>
          <p:nvSpPr>
            <p:cNvPr id="2" name="Rectangle: Rounded Corners 1">
              <a:extLst>
                <a:ext uri="{FF2B5EF4-FFF2-40B4-BE49-F238E27FC236}">
                  <a16:creationId xmlns:a16="http://schemas.microsoft.com/office/drawing/2014/main" id="{80AC0B7B-B7E5-1F51-B949-3977A083067C}"/>
                </a:ext>
              </a:extLst>
            </p:cNvPr>
            <p:cNvSpPr/>
            <p:nvPr/>
          </p:nvSpPr>
          <p:spPr>
            <a:xfrm>
              <a:off x="1297412" y="2148840"/>
              <a:ext cx="512064" cy="64922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01BF9793-6249-F9DB-17AD-1AE962B10B71}"/>
                </a:ext>
              </a:extLst>
            </p:cNvPr>
            <p:cNvCxnSpPr>
              <a:cxnSpLocks/>
            </p:cNvCxnSpPr>
            <p:nvPr/>
          </p:nvCxnSpPr>
          <p:spPr>
            <a:xfrm flipH="1">
              <a:off x="1760073" y="1261872"/>
              <a:ext cx="283464" cy="8869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416CD81-D984-EBD1-CBDA-BE30BB86A9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507" y="1150620"/>
              <a:ext cx="2469315" cy="5330952"/>
            </a:xfrm>
            <a:prstGeom prst="rect">
              <a:avLst/>
            </a:prstGeom>
          </p:spPr>
        </p:pic>
        <p:pic>
          <p:nvPicPr>
            <p:cNvPr id="10" name="Picture 9">
              <a:extLst>
                <a:ext uri="{FF2B5EF4-FFF2-40B4-BE49-F238E27FC236}">
                  <a16:creationId xmlns:a16="http://schemas.microsoft.com/office/drawing/2014/main" id="{2187FED4-E02E-57B1-C21A-073994D8D0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25708" y="3233017"/>
              <a:ext cx="599106" cy="287804"/>
            </a:xfrm>
            <a:prstGeom prst="rect">
              <a:avLst/>
            </a:prstGeom>
          </p:spPr>
        </p:pic>
        <p:sp>
          <p:nvSpPr>
            <p:cNvPr id="6" name="Rectangle: Rounded Corners 5">
              <a:extLst>
                <a:ext uri="{FF2B5EF4-FFF2-40B4-BE49-F238E27FC236}">
                  <a16:creationId xmlns:a16="http://schemas.microsoft.com/office/drawing/2014/main" id="{25621AE0-2526-0017-CC83-87CF421CD9B7}"/>
                </a:ext>
              </a:extLst>
            </p:cNvPr>
            <p:cNvSpPr/>
            <p:nvPr/>
          </p:nvSpPr>
          <p:spPr>
            <a:xfrm>
              <a:off x="3326218" y="3032230"/>
              <a:ext cx="2562604" cy="68937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C3E4C06-294A-AA37-7BAC-966FF65AFE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3180" y="1150619"/>
              <a:ext cx="2466215" cy="5330952"/>
            </a:xfrm>
            <a:prstGeom prst="rect">
              <a:avLst/>
            </a:prstGeom>
          </p:spPr>
        </p:pic>
      </p:grpSp>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838200" y="0"/>
            <a:ext cx="10515600" cy="1325563"/>
          </a:xfrm>
        </p:spPr>
        <p:txBody>
          <a:bodyPr>
            <a:normAutofit/>
          </a:bodyPr>
          <a:lstStyle/>
          <a:p>
            <a:pPr algn="ctr"/>
            <a:r>
              <a:rPr lang="en-US" sz="4000" b="1" dirty="0">
                <a:solidFill>
                  <a:schemeClr val="accent1">
                    <a:lumMod val="50000"/>
                  </a:schemeClr>
                </a:solidFill>
              </a:rPr>
              <a:t>#2. Download Salesforce App on Mobile and Log In</a:t>
            </a:r>
          </a:p>
        </p:txBody>
      </p:sp>
      <p:sp>
        <p:nvSpPr>
          <p:cNvPr id="15" name="TextBox 14">
            <a:extLst>
              <a:ext uri="{FF2B5EF4-FFF2-40B4-BE49-F238E27FC236}">
                <a16:creationId xmlns:a16="http://schemas.microsoft.com/office/drawing/2014/main" id="{BD4BB905-57EF-FBC4-F77F-5EDE68CDE30F}"/>
              </a:ext>
            </a:extLst>
          </p:cNvPr>
          <p:cNvSpPr txBox="1"/>
          <p:nvPr/>
        </p:nvSpPr>
        <p:spPr>
          <a:xfrm>
            <a:off x="675132" y="5741259"/>
            <a:ext cx="10841736" cy="830997"/>
          </a:xfrm>
          <a:prstGeom prst="rect">
            <a:avLst/>
          </a:prstGeom>
          <a:solidFill>
            <a:schemeClr val="bg1"/>
          </a:solidFill>
          <a:ln w="25400">
            <a:noFill/>
          </a:ln>
        </p:spPr>
        <p:txBody>
          <a:bodyPr wrap="square" rtlCol="0">
            <a:spAutoFit/>
          </a:bodyPr>
          <a:lstStyle/>
          <a:p>
            <a:pPr algn="ctr"/>
            <a:r>
              <a:rPr lang="en-US" sz="2400" dirty="0">
                <a:solidFill>
                  <a:schemeClr val="accent1">
                    <a:lumMod val="50000"/>
                  </a:schemeClr>
                </a:solidFill>
              </a:rPr>
              <a:t>Go to Apple App Store or JRE Catalog (above left screenshot) and install Salesforce.</a:t>
            </a:r>
          </a:p>
          <a:p>
            <a:pPr algn="ctr"/>
            <a:r>
              <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Username is your James River Email and the password you set up in step #1.</a:t>
            </a:r>
          </a:p>
        </p:txBody>
      </p:sp>
      <p:sp>
        <p:nvSpPr>
          <p:cNvPr id="16" name="Rectangle: Rounded Corners 15">
            <a:extLst>
              <a:ext uri="{FF2B5EF4-FFF2-40B4-BE49-F238E27FC236}">
                <a16:creationId xmlns:a16="http://schemas.microsoft.com/office/drawing/2014/main" id="{42630E4D-92F5-5D0B-252C-FA6FC728F54A}"/>
              </a:ext>
            </a:extLst>
          </p:cNvPr>
          <p:cNvSpPr/>
          <p:nvPr/>
        </p:nvSpPr>
        <p:spPr>
          <a:xfrm>
            <a:off x="6763255" y="3684613"/>
            <a:ext cx="478793" cy="2564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EA88B0A-3ABC-68F8-1B7D-826800870154}"/>
              </a:ext>
            </a:extLst>
          </p:cNvPr>
          <p:cNvSpPr/>
          <p:nvPr/>
        </p:nvSpPr>
        <p:spPr>
          <a:xfrm>
            <a:off x="10075870" y="1988985"/>
            <a:ext cx="573524" cy="2564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838200" y="0"/>
            <a:ext cx="10515600" cy="1325563"/>
          </a:xfrm>
        </p:spPr>
        <p:txBody>
          <a:bodyPr>
            <a:normAutofit/>
          </a:bodyPr>
          <a:lstStyle/>
          <a:p>
            <a:pPr algn="ctr"/>
            <a:r>
              <a:rPr lang="en-US" sz="4000" b="1" dirty="0">
                <a:solidFill>
                  <a:schemeClr val="accent1">
                    <a:lumMod val="50000"/>
                  </a:schemeClr>
                </a:solidFill>
              </a:rPr>
              <a:t>#3. Einstein Activity Capture (1 of 6) </a:t>
            </a:r>
          </a:p>
        </p:txBody>
      </p:sp>
      <p:pic>
        <p:nvPicPr>
          <p:cNvPr id="3" name="Picture 2">
            <a:extLst>
              <a:ext uri="{FF2B5EF4-FFF2-40B4-BE49-F238E27FC236}">
                <a16:creationId xmlns:a16="http://schemas.microsoft.com/office/drawing/2014/main" id="{6F39FE2E-7A9A-8CEC-83EA-D75BDA481A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786" y="2171444"/>
            <a:ext cx="10602427" cy="3651389"/>
          </a:xfrm>
          <a:prstGeom prst="rect">
            <a:avLst/>
          </a:prstGeom>
        </p:spPr>
      </p:pic>
      <p:sp>
        <p:nvSpPr>
          <p:cNvPr id="9" name="Rectangle: Rounded Corners 8">
            <a:extLst>
              <a:ext uri="{FF2B5EF4-FFF2-40B4-BE49-F238E27FC236}">
                <a16:creationId xmlns:a16="http://schemas.microsoft.com/office/drawing/2014/main" id="{0A1D4CB1-C20C-887C-9D8C-53FFE28A22D4}"/>
              </a:ext>
            </a:extLst>
          </p:cNvPr>
          <p:cNvSpPr/>
          <p:nvPr/>
        </p:nvSpPr>
        <p:spPr>
          <a:xfrm>
            <a:off x="1223905" y="4632389"/>
            <a:ext cx="1752210" cy="35368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91207F-4F05-95A5-2173-3E95C22A3784}"/>
              </a:ext>
            </a:extLst>
          </p:cNvPr>
          <p:cNvSpPr txBox="1"/>
          <p:nvPr/>
        </p:nvSpPr>
        <p:spPr>
          <a:xfrm>
            <a:off x="3298165" y="5638167"/>
            <a:ext cx="4094673" cy="369332"/>
          </a:xfrm>
          <a:prstGeom prst="rect">
            <a:avLst/>
          </a:prstGeom>
          <a:noFill/>
          <a:ln w="25400">
            <a:solidFill>
              <a:srgbClr val="FF0000"/>
            </a:solidFill>
          </a:ln>
        </p:spPr>
        <p:txBody>
          <a:bodyPr wrap="square" rtlCol="0">
            <a:spAutoFit/>
          </a:bodyPr>
          <a:lstStyle/>
          <a:p>
            <a:r>
              <a:rPr lang="en-US" dirty="0"/>
              <a:t>Click the link, will take you to “The River”.</a:t>
            </a:r>
          </a:p>
        </p:txBody>
      </p:sp>
      <p:cxnSp>
        <p:nvCxnSpPr>
          <p:cNvPr id="19" name="Straight Arrow Connector 18">
            <a:extLst>
              <a:ext uri="{FF2B5EF4-FFF2-40B4-BE49-F238E27FC236}">
                <a16:creationId xmlns:a16="http://schemas.microsoft.com/office/drawing/2014/main" id="{B9D0F6D0-81A7-380C-77E2-06B86CEB20C1}"/>
              </a:ext>
            </a:extLst>
          </p:cNvPr>
          <p:cNvCxnSpPr>
            <a:cxnSpLocks/>
          </p:cNvCxnSpPr>
          <p:nvPr/>
        </p:nvCxnSpPr>
        <p:spPr>
          <a:xfrm flipH="1" flipV="1">
            <a:off x="2976115" y="4986072"/>
            <a:ext cx="957530" cy="6520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31FE47-F7E4-5D75-B2DE-4EFF187E85A4}"/>
              </a:ext>
            </a:extLst>
          </p:cNvPr>
          <p:cNvSpPr txBox="1"/>
          <p:nvPr/>
        </p:nvSpPr>
        <p:spPr>
          <a:xfrm>
            <a:off x="3312542" y="1219833"/>
            <a:ext cx="5566914" cy="646331"/>
          </a:xfrm>
          <a:prstGeom prst="rect">
            <a:avLst/>
          </a:prstGeom>
          <a:noFill/>
          <a:ln w="25400">
            <a:solidFill>
              <a:srgbClr val="FF0000"/>
            </a:solidFill>
          </a:ln>
        </p:spPr>
        <p:txBody>
          <a:bodyPr wrap="square" rtlCol="0">
            <a:spAutoFit/>
          </a:bodyPr>
          <a:lstStyle/>
          <a:p>
            <a:pPr algn="ctr"/>
            <a:r>
              <a:rPr lang="en-US" dirty="0"/>
              <a:t>Salesforce will be sending you an Email asking you to accept the terms of service for Einstein Activity Capture.</a:t>
            </a:r>
          </a:p>
        </p:txBody>
      </p:sp>
    </p:spTree>
    <p:extLst>
      <p:ext uri="{BB962C8B-B14F-4D97-AF65-F5344CB8AC3E}">
        <p14:creationId xmlns:p14="http://schemas.microsoft.com/office/powerpoint/2010/main" val="245422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838200" y="0"/>
            <a:ext cx="10515600" cy="1325563"/>
          </a:xfrm>
        </p:spPr>
        <p:txBody>
          <a:bodyPr>
            <a:normAutofit/>
          </a:bodyPr>
          <a:lstStyle/>
          <a:p>
            <a:pPr algn="ctr"/>
            <a:r>
              <a:rPr lang="en-US" sz="4000" b="1" dirty="0">
                <a:solidFill>
                  <a:schemeClr val="accent1">
                    <a:lumMod val="50000"/>
                  </a:schemeClr>
                </a:solidFill>
              </a:rPr>
              <a:t>#3. Einstein Activity Capture (2 of 6)</a:t>
            </a:r>
          </a:p>
        </p:txBody>
      </p:sp>
      <p:pic>
        <p:nvPicPr>
          <p:cNvPr id="2" name="Picture 1">
            <a:extLst>
              <a:ext uri="{FF2B5EF4-FFF2-40B4-BE49-F238E27FC236}">
                <a16:creationId xmlns:a16="http://schemas.microsoft.com/office/drawing/2014/main" id="{49901C79-DD3A-540B-C056-93512098F8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644" y="2395796"/>
            <a:ext cx="10824707" cy="2251584"/>
          </a:xfrm>
          <a:prstGeom prst="rect">
            <a:avLst/>
          </a:prstGeom>
        </p:spPr>
      </p:pic>
      <p:sp>
        <p:nvSpPr>
          <p:cNvPr id="4" name="TextBox 3">
            <a:extLst>
              <a:ext uri="{FF2B5EF4-FFF2-40B4-BE49-F238E27FC236}">
                <a16:creationId xmlns:a16="http://schemas.microsoft.com/office/drawing/2014/main" id="{40EE2C81-6658-1BCB-399E-5045BBA35D5B}"/>
              </a:ext>
            </a:extLst>
          </p:cNvPr>
          <p:cNvSpPr txBox="1"/>
          <p:nvPr/>
        </p:nvSpPr>
        <p:spPr>
          <a:xfrm>
            <a:off x="2950230" y="1506022"/>
            <a:ext cx="6291533" cy="369332"/>
          </a:xfrm>
          <a:prstGeom prst="rect">
            <a:avLst/>
          </a:prstGeom>
          <a:noFill/>
          <a:ln w="25400">
            <a:solidFill>
              <a:srgbClr val="FF0000"/>
            </a:solidFill>
          </a:ln>
        </p:spPr>
        <p:txBody>
          <a:bodyPr wrap="square" rtlCol="0">
            <a:spAutoFit/>
          </a:bodyPr>
          <a:lstStyle/>
          <a:p>
            <a:r>
              <a:rPr lang="en-US" dirty="0"/>
              <a:t>Here is where you will gain access to review the Terms of Service.</a:t>
            </a:r>
          </a:p>
        </p:txBody>
      </p:sp>
      <p:sp>
        <p:nvSpPr>
          <p:cNvPr id="5" name="Rectangle: Rounded Corners 4">
            <a:extLst>
              <a:ext uri="{FF2B5EF4-FFF2-40B4-BE49-F238E27FC236}">
                <a16:creationId xmlns:a16="http://schemas.microsoft.com/office/drawing/2014/main" id="{C5956A56-61BD-372F-087F-0926A3D0A3F9}"/>
              </a:ext>
            </a:extLst>
          </p:cNvPr>
          <p:cNvSpPr/>
          <p:nvPr/>
        </p:nvSpPr>
        <p:spPr>
          <a:xfrm>
            <a:off x="10265434" y="3991698"/>
            <a:ext cx="1088366" cy="35368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E2A6CA-A6A7-E02E-DD29-62D250BFB46D}"/>
              </a:ext>
            </a:extLst>
          </p:cNvPr>
          <p:cNvSpPr txBox="1"/>
          <p:nvPr/>
        </p:nvSpPr>
        <p:spPr>
          <a:xfrm>
            <a:off x="6006649" y="5489183"/>
            <a:ext cx="4370928" cy="369332"/>
          </a:xfrm>
          <a:prstGeom prst="rect">
            <a:avLst/>
          </a:prstGeom>
          <a:noFill/>
          <a:ln w="25400">
            <a:solidFill>
              <a:srgbClr val="FF0000"/>
            </a:solidFill>
          </a:ln>
        </p:spPr>
        <p:txBody>
          <a:bodyPr wrap="square" rtlCol="0">
            <a:spAutoFit/>
          </a:bodyPr>
          <a:lstStyle/>
          <a:p>
            <a:r>
              <a:rPr lang="en-US" dirty="0"/>
              <a:t>Click the link to Review the Terms of Service.</a:t>
            </a:r>
          </a:p>
        </p:txBody>
      </p:sp>
      <p:cxnSp>
        <p:nvCxnSpPr>
          <p:cNvPr id="7" name="Straight Arrow Connector 6">
            <a:extLst>
              <a:ext uri="{FF2B5EF4-FFF2-40B4-BE49-F238E27FC236}">
                <a16:creationId xmlns:a16="http://schemas.microsoft.com/office/drawing/2014/main" id="{26DE96A7-AADC-C6A2-08E3-B70AEB830FE1}"/>
              </a:ext>
            </a:extLst>
          </p:cNvPr>
          <p:cNvCxnSpPr>
            <a:cxnSpLocks/>
            <a:stCxn id="6" idx="0"/>
          </p:cNvCxnSpPr>
          <p:nvPr/>
        </p:nvCxnSpPr>
        <p:spPr>
          <a:xfrm flipV="1">
            <a:off x="8192113" y="4345381"/>
            <a:ext cx="2133706" cy="11438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49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838200" y="0"/>
            <a:ext cx="10515600" cy="1325563"/>
          </a:xfrm>
        </p:spPr>
        <p:txBody>
          <a:bodyPr>
            <a:normAutofit/>
          </a:bodyPr>
          <a:lstStyle/>
          <a:p>
            <a:pPr algn="ctr"/>
            <a:r>
              <a:rPr lang="en-US" sz="4000" b="1" dirty="0">
                <a:solidFill>
                  <a:schemeClr val="accent1">
                    <a:lumMod val="50000"/>
                  </a:schemeClr>
                </a:solidFill>
              </a:rPr>
              <a:t>#3. Einstein Activity Capture (3 of 6)</a:t>
            </a:r>
          </a:p>
        </p:txBody>
      </p:sp>
      <p:grpSp>
        <p:nvGrpSpPr>
          <p:cNvPr id="2" name="Group 1">
            <a:extLst>
              <a:ext uri="{FF2B5EF4-FFF2-40B4-BE49-F238E27FC236}">
                <a16:creationId xmlns:a16="http://schemas.microsoft.com/office/drawing/2014/main" id="{477F3ADC-D382-1DD8-30CD-B9234E6FC9EF}"/>
              </a:ext>
            </a:extLst>
          </p:cNvPr>
          <p:cNvGrpSpPr/>
          <p:nvPr/>
        </p:nvGrpSpPr>
        <p:grpSpPr>
          <a:xfrm>
            <a:off x="2221200" y="2167487"/>
            <a:ext cx="7587034" cy="4066599"/>
            <a:chOff x="1513835" y="285311"/>
            <a:chExt cx="9164329" cy="6287377"/>
          </a:xfrm>
        </p:grpSpPr>
        <p:pic>
          <p:nvPicPr>
            <p:cNvPr id="4" name="Picture 3">
              <a:extLst>
                <a:ext uri="{FF2B5EF4-FFF2-40B4-BE49-F238E27FC236}">
                  <a16:creationId xmlns:a16="http://schemas.microsoft.com/office/drawing/2014/main" id="{3CEAD25C-4A41-07DA-849A-D6B29BA776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3835" y="285311"/>
              <a:ext cx="9164329" cy="6287377"/>
            </a:xfrm>
            <a:prstGeom prst="rect">
              <a:avLst/>
            </a:prstGeom>
          </p:spPr>
        </p:pic>
        <p:sp>
          <p:nvSpPr>
            <p:cNvPr id="5" name="Rectangle: Rounded Corners 4">
              <a:extLst>
                <a:ext uri="{FF2B5EF4-FFF2-40B4-BE49-F238E27FC236}">
                  <a16:creationId xmlns:a16="http://schemas.microsoft.com/office/drawing/2014/main" id="{02A76148-37A5-96BE-5223-B4FF04681981}"/>
                </a:ext>
              </a:extLst>
            </p:cNvPr>
            <p:cNvSpPr/>
            <p:nvPr/>
          </p:nvSpPr>
          <p:spPr>
            <a:xfrm>
              <a:off x="2081837" y="4736492"/>
              <a:ext cx="250075" cy="32009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885E6C8-8D78-0E1F-FBA7-28EAA0427046}"/>
              </a:ext>
            </a:extLst>
          </p:cNvPr>
          <p:cNvSpPr txBox="1"/>
          <p:nvPr/>
        </p:nvSpPr>
        <p:spPr>
          <a:xfrm>
            <a:off x="3686442" y="1561859"/>
            <a:ext cx="4819116" cy="369332"/>
          </a:xfrm>
          <a:prstGeom prst="rect">
            <a:avLst/>
          </a:prstGeom>
          <a:noFill/>
          <a:ln w="25400">
            <a:solidFill>
              <a:srgbClr val="FF0000"/>
            </a:solidFill>
          </a:ln>
        </p:spPr>
        <p:txBody>
          <a:bodyPr wrap="square" rtlCol="0">
            <a:spAutoFit/>
          </a:bodyPr>
          <a:lstStyle/>
          <a:p>
            <a:r>
              <a:rPr lang="en-US" dirty="0"/>
              <a:t>Once you have reviewed the Terms, follow below.</a:t>
            </a:r>
          </a:p>
        </p:txBody>
      </p:sp>
      <p:sp>
        <p:nvSpPr>
          <p:cNvPr id="7" name="Rectangle: Rounded Corners 6">
            <a:extLst>
              <a:ext uri="{FF2B5EF4-FFF2-40B4-BE49-F238E27FC236}">
                <a16:creationId xmlns:a16="http://schemas.microsoft.com/office/drawing/2014/main" id="{17C256BD-8A0B-1A1C-278C-5EF46F322B23}"/>
              </a:ext>
            </a:extLst>
          </p:cNvPr>
          <p:cNvSpPr/>
          <p:nvPr/>
        </p:nvSpPr>
        <p:spPr>
          <a:xfrm>
            <a:off x="8643668" y="5553083"/>
            <a:ext cx="726056" cy="35368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96A94A1-91A1-83C6-30C3-F4CCE4440FA3}"/>
              </a:ext>
            </a:extLst>
          </p:cNvPr>
          <p:cNvSpPr txBox="1"/>
          <p:nvPr/>
        </p:nvSpPr>
        <p:spPr>
          <a:xfrm>
            <a:off x="4100825" y="5540950"/>
            <a:ext cx="3153990" cy="369332"/>
          </a:xfrm>
          <a:prstGeom prst="rect">
            <a:avLst/>
          </a:prstGeom>
          <a:noFill/>
          <a:ln w="25400">
            <a:solidFill>
              <a:srgbClr val="FF0000"/>
            </a:solidFill>
          </a:ln>
        </p:spPr>
        <p:txBody>
          <a:bodyPr wrap="square" rtlCol="0">
            <a:spAutoFit/>
          </a:bodyPr>
          <a:lstStyle/>
          <a:p>
            <a:r>
              <a:rPr lang="en-US" dirty="0"/>
              <a:t>Check the box then click “Next”.</a:t>
            </a:r>
          </a:p>
        </p:txBody>
      </p:sp>
      <p:cxnSp>
        <p:nvCxnSpPr>
          <p:cNvPr id="11" name="Straight Arrow Connector 10">
            <a:extLst>
              <a:ext uri="{FF2B5EF4-FFF2-40B4-BE49-F238E27FC236}">
                <a16:creationId xmlns:a16="http://schemas.microsoft.com/office/drawing/2014/main" id="{F077E2ED-0B54-826A-BF94-09595908445A}"/>
              </a:ext>
            </a:extLst>
          </p:cNvPr>
          <p:cNvCxnSpPr>
            <a:cxnSpLocks/>
          </p:cNvCxnSpPr>
          <p:nvPr/>
        </p:nvCxnSpPr>
        <p:spPr>
          <a:xfrm flipH="1" flipV="1">
            <a:off x="2898476" y="5253491"/>
            <a:ext cx="1202349" cy="4721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28AF6A-2430-D901-56A1-AD5AAFBC5DF2}"/>
              </a:ext>
            </a:extLst>
          </p:cNvPr>
          <p:cNvCxnSpPr>
            <a:cxnSpLocks/>
            <a:stCxn id="10" idx="3"/>
            <a:endCxn id="7" idx="1"/>
          </p:cNvCxnSpPr>
          <p:nvPr/>
        </p:nvCxnSpPr>
        <p:spPr>
          <a:xfrm>
            <a:off x="7254815" y="5725616"/>
            <a:ext cx="1388853" cy="43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10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838200" y="0"/>
            <a:ext cx="10515600" cy="1325563"/>
          </a:xfrm>
        </p:spPr>
        <p:txBody>
          <a:bodyPr>
            <a:normAutofit/>
          </a:bodyPr>
          <a:lstStyle/>
          <a:p>
            <a:pPr algn="ctr"/>
            <a:r>
              <a:rPr lang="en-US" sz="4000" b="1" dirty="0">
                <a:solidFill>
                  <a:schemeClr val="accent1">
                    <a:lumMod val="50000"/>
                  </a:schemeClr>
                </a:solidFill>
              </a:rPr>
              <a:t>#3. Einstein Activity Capture (4 of 6)</a:t>
            </a:r>
          </a:p>
        </p:txBody>
      </p:sp>
      <p:pic>
        <p:nvPicPr>
          <p:cNvPr id="2" name="Picture 1">
            <a:extLst>
              <a:ext uri="{FF2B5EF4-FFF2-40B4-BE49-F238E27FC236}">
                <a16:creationId xmlns:a16="http://schemas.microsoft.com/office/drawing/2014/main" id="{866DF6E7-4A6F-82DA-00C2-40AFC81B5E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6458" y="2034775"/>
            <a:ext cx="7822721" cy="4345956"/>
          </a:xfrm>
          <a:prstGeom prst="rect">
            <a:avLst/>
          </a:prstGeom>
        </p:spPr>
      </p:pic>
      <p:sp>
        <p:nvSpPr>
          <p:cNvPr id="4" name="TextBox 3">
            <a:extLst>
              <a:ext uri="{FF2B5EF4-FFF2-40B4-BE49-F238E27FC236}">
                <a16:creationId xmlns:a16="http://schemas.microsoft.com/office/drawing/2014/main" id="{EA686062-0496-C022-42CE-34335A74A922}"/>
              </a:ext>
            </a:extLst>
          </p:cNvPr>
          <p:cNvSpPr txBox="1"/>
          <p:nvPr/>
        </p:nvSpPr>
        <p:spPr>
          <a:xfrm>
            <a:off x="3695268" y="1506022"/>
            <a:ext cx="3965100" cy="369332"/>
          </a:xfrm>
          <a:prstGeom prst="rect">
            <a:avLst/>
          </a:prstGeom>
          <a:noFill/>
          <a:ln w="25400">
            <a:solidFill>
              <a:srgbClr val="FF0000"/>
            </a:solidFill>
          </a:ln>
        </p:spPr>
        <p:txBody>
          <a:bodyPr wrap="square" rtlCol="0">
            <a:spAutoFit/>
          </a:bodyPr>
          <a:lstStyle/>
          <a:p>
            <a:r>
              <a:rPr lang="en-US" dirty="0"/>
              <a:t>Activity Sharing Information and setting.</a:t>
            </a:r>
          </a:p>
        </p:txBody>
      </p:sp>
      <p:sp>
        <p:nvSpPr>
          <p:cNvPr id="5" name="TextBox 4">
            <a:extLst>
              <a:ext uri="{FF2B5EF4-FFF2-40B4-BE49-F238E27FC236}">
                <a16:creationId xmlns:a16="http://schemas.microsoft.com/office/drawing/2014/main" id="{915E65D2-EB55-525C-0082-EA8E13F1B10B}"/>
              </a:ext>
            </a:extLst>
          </p:cNvPr>
          <p:cNvSpPr txBox="1"/>
          <p:nvPr/>
        </p:nvSpPr>
        <p:spPr>
          <a:xfrm>
            <a:off x="1880561" y="5167312"/>
            <a:ext cx="3450564" cy="646331"/>
          </a:xfrm>
          <a:prstGeom prst="rect">
            <a:avLst/>
          </a:prstGeom>
          <a:noFill/>
          <a:ln w="25400">
            <a:solidFill>
              <a:srgbClr val="FF0000"/>
            </a:solidFill>
          </a:ln>
        </p:spPr>
        <p:txBody>
          <a:bodyPr wrap="square" rtlCol="0">
            <a:spAutoFit/>
          </a:bodyPr>
          <a:lstStyle/>
          <a:p>
            <a:pPr algn="ctr"/>
            <a:r>
              <a:rPr lang="en-US" dirty="0"/>
              <a:t>Choose “Don’t Share” and then click save.</a:t>
            </a:r>
          </a:p>
        </p:txBody>
      </p:sp>
      <p:cxnSp>
        <p:nvCxnSpPr>
          <p:cNvPr id="6" name="Straight Arrow Connector 5">
            <a:extLst>
              <a:ext uri="{FF2B5EF4-FFF2-40B4-BE49-F238E27FC236}">
                <a16:creationId xmlns:a16="http://schemas.microsoft.com/office/drawing/2014/main" id="{4661CADF-6B48-39F2-EDDF-52D5868B69C8}"/>
              </a:ext>
            </a:extLst>
          </p:cNvPr>
          <p:cNvCxnSpPr>
            <a:cxnSpLocks/>
            <a:endCxn id="10" idx="2"/>
          </p:cNvCxnSpPr>
          <p:nvPr/>
        </p:nvCxnSpPr>
        <p:spPr>
          <a:xfrm flipV="1">
            <a:off x="2216989" y="4285392"/>
            <a:ext cx="0" cy="8819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EF85446-6C69-1029-D686-1B327FEE2DD4}"/>
              </a:ext>
            </a:extLst>
          </p:cNvPr>
          <p:cNvCxnSpPr>
            <a:cxnSpLocks/>
            <a:stCxn id="5" idx="3"/>
          </p:cNvCxnSpPr>
          <p:nvPr/>
        </p:nvCxnSpPr>
        <p:spPr>
          <a:xfrm>
            <a:off x="5331125" y="5490478"/>
            <a:ext cx="3554083" cy="6083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01BB891-F034-675B-1E56-450F1024B5BE}"/>
              </a:ext>
            </a:extLst>
          </p:cNvPr>
          <p:cNvSpPr/>
          <p:nvPr/>
        </p:nvSpPr>
        <p:spPr>
          <a:xfrm>
            <a:off x="2113472" y="4078358"/>
            <a:ext cx="207034" cy="20703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8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0FCDEA-4916-5AA8-5EF6-F8E3490085CD}"/>
              </a:ext>
            </a:extLst>
          </p:cNvPr>
          <p:cNvSpPr>
            <a:spLocks noGrp="1"/>
          </p:cNvSpPr>
          <p:nvPr>
            <p:ph type="title"/>
          </p:nvPr>
        </p:nvSpPr>
        <p:spPr>
          <a:xfrm>
            <a:off x="838200" y="0"/>
            <a:ext cx="10515600" cy="1325563"/>
          </a:xfrm>
        </p:spPr>
        <p:txBody>
          <a:bodyPr>
            <a:normAutofit/>
          </a:bodyPr>
          <a:lstStyle/>
          <a:p>
            <a:pPr algn="ctr"/>
            <a:r>
              <a:rPr lang="en-US" sz="4000" b="1" dirty="0">
                <a:solidFill>
                  <a:schemeClr val="accent1">
                    <a:lumMod val="50000"/>
                  </a:schemeClr>
                </a:solidFill>
              </a:rPr>
              <a:t>#3. Einstein Activity Capture (5 of 6)</a:t>
            </a:r>
          </a:p>
        </p:txBody>
      </p:sp>
      <p:pic>
        <p:nvPicPr>
          <p:cNvPr id="12" name="Picture 11">
            <a:extLst>
              <a:ext uri="{FF2B5EF4-FFF2-40B4-BE49-F238E27FC236}">
                <a16:creationId xmlns:a16="http://schemas.microsoft.com/office/drawing/2014/main" id="{A133CB4E-3EA1-91CA-8705-FDD406951B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151" y="2026135"/>
            <a:ext cx="10351698" cy="642593"/>
          </a:xfrm>
          <a:prstGeom prst="rect">
            <a:avLst/>
          </a:prstGeom>
        </p:spPr>
      </p:pic>
      <p:sp>
        <p:nvSpPr>
          <p:cNvPr id="14" name="TextBox 13">
            <a:extLst>
              <a:ext uri="{FF2B5EF4-FFF2-40B4-BE49-F238E27FC236}">
                <a16:creationId xmlns:a16="http://schemas.microsoft.com/office/drawing/2014/main" id="{C7EC27FB-4178-0FBF-E5F5-6EB90C16D997}"/>
              </a:ext>
            </a:extLst>
          </p:cNvPr>
          <p:cNvSpPr txBox="1"/>
          <p:nvPr/>
        </p:nvSpPr>
        <p:spPr>
          <a:xfrm>
            <a:off x="3501030" y="1506022"/>
            <a:ext cx="5189940" cy="369332"/>
          </a:xfrm>
          <a:prstGeom prst="rect">
            <a:avLst/>
          </a:prstGeom>
          <a:noFill/>
          <a:ln w="25400">
            <a:solidFill>
              <a:srgbClr val="FF0000"/>
            </a:solidFill>
          </a:ln>
        </p:spPr>
        <p:txBody>
          <a:bodyPr wrap="square" rtlCol="0">
            <a:spAutoFit/>
          </a:bodyPr>
          <a:lstStyle/>
          <a:p>
            <a:r>
              <a:rPr lang="en-US" dirty="0"/>
              <a:t>Confirmation Banner should pop up as shown below.</a:t>
            </a:r>
          </a:p>
        </p:txBody>
      </p:sp>
      <p:pic>
        <p:nvPicPr>
          <p:cNvPr id="15" name="Picture 14">
            <a:extLst>
              <a:ext uri="{FF2B5EF4-FFF2-40B4-BE49-F238E27FC236}">
                <a16:creationId xmlns:a16="http://schemas.microsoft.com/office/drawing/2014/main" id="{EC1DBBF3-D19B-AB13-5F78-4E7BC4DA52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5355" y="3513364"/>
            <a:ext cx="9721290" cy="403029"/>
          </a:xfrm>
          <a:prstGeom prst="rect">
            <a:avLst/>
          </a:prstGeom>
        </p:spPr>
      </p:pic>
      <p:sp>
        <p:nvSpPr>
          <p:cNvPr id="16" name="TextBox 15">
            <a:extLst>
              <a:ext uri="{FF2B5EF4-FFF2-40B4-BE49-F238E27FC236}">
                <a16:creationId xmlns:a16="http://schemas.microsoft.com/office/drawing/2014/main" id="{36F9EEF4-CBB9-9811-8F23-CD7C7F24BC61}"/>
              </a:ext>
            </a:extLst>
          </p:cNvPr>
          <p:cNvSpPr txBox="1"/>
          <p:nvPr/>
        </p:nvSpPr>
        <p:spPr>
          <a:xfrm>
            <a:off x="3501030" y="4947069"/>
            <a:ext cx="5189940" cy="646331"/>
          </a:xfrm>
          <a:prstGeom prst="rect">
            <a:avLst/>
          </a:prstGeom>
          <a:noFill/>
          <a:ln w="25400">
            <a:solidFill>
              <a:srgbClr val="FF0000"/>
            </a:solidFill>
          </a:ln>
        </p:spPr>
        <p:txBody>
          <a:bodyPr wrap="square" rtlCol="0">
            <a:spAutoFit/>
          </a:bodyPr>
          <a:lstStyle/>
          <a:p>
            <a:pPr algn="ctr"/>
            <a:r>
              <a:rPr lang="en-US" dirty="0"/>
              <a:t>Note: It may take up to 48 hours for full integration to be complete between Office 365 and The River.</a:t>
            </a:r>
          </a:p>
        </p:txBody>
      </p:sp>
    </p:spTree>
    <p:extLst>
      <p:ext uri="{BB962C8B-B14F-4D97-AF65-F5344CB8AC3E}">
        <p14:creationId xmlns:p14="http://schemas.microsoft.com/office/powerpoint/2010/main" val="3742542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EE88F39294D1489ADFBD5A6B29D935" ma:contentTypeVersion="13" ma:contentTypeDescription="Create a new document." ma:contentTypeScope="" ma:versionID="ab2856ff0d315a265d625c3343eab273">
  <xsd:schema xmlns:xsd="http://www.w3.org/2001/XMLSchema" xmlns:xs="http://www.w3.org/2001/XMLSchema" xmlns:p="http://schemas.microsoft.com/office/2006/metadata/properties" xmlns:ns2="3409de3f-717a-4dbe-91f7-d4a0af401dfd" xmlns:ns3="b2c03d62-72a2-4d18-a30c-b0bf927d6490" targetNamespace="http://schemas.microsoft.com/office/2006/metadata/properties" ma:root="true" ma:fieldsID="35e80f8b4cc3d12ebdc8bd29c60f0595" ns2:_="" ns3:_="">
    <xsd:import namespace="3409de3f-717a-4dbe-91f7-d4a0af401dfd"/>
    <xsd:import namespace="b2c03d62-72a2-4d18-a30c-b0bf927d64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9de3f-717a-4dbe-91f7-d4a0af401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042ea54-a331-42bd-ac4c-3c8ade2d370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c03d62-72a2-4d18-a30c-b0bf927d64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5dc06ca-7245-4dca-bc81-b8e1b51199bc}" ma:internalName="TaxCatchAll" ma:showField="CatchAllData" ma:web="b2c03d62-72a2-4d18-a30c-b0bf927d64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c03d62-72a2-4d18-a30c-b0bf927d6490" xsi:nil="true"/>
    <lcf76f155ced4ddcb4097134ff3c332f xmlns="3409de3f-717a-4dbe-91f7-d4a0af401d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7EE6FA-0A2E-4A60-A87A-D2B4571BA69E}"/>
</file>

<file path=customXml/itemProps2.xml><?xml version="1.0" encoding="utf-8"?>
<ds:datastoreItem xmlns:ds="http://schemas.openxmlformats.org/officeDocument/2006/customXml" ds:itemID="{2B72C873-BAFD-45B9-9424-524A47C2703F}"/>
</file>

<file path=customXml/itemProps3.xml><?xml version="1.0" encoding="utf-8"?>
<ds:datastoreItem xmlns:ds="http://schemas.openxmlformats.org/officeDocument/2006/customXml" ds:itemID="{80BC055D-7D31-4D83-84C4-A57AB1DC237A}"/>
</file>

<file path=docProps/app.xml><?xml version="1.0" encoding="utf-8"?>
<Properties xmlns="http://schemas.openxmlformats.org/officeDocument/2006/extended-properties" xmlns:vt="http://schemas.openxmlformats.org/officeDocument/2006/docPropsVTypes">
  <TotalTime>255</TotalTime>
  <Words>1251</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Salesforce Sans</vt:lpstr>
      <vt:lpstr>Office Theme</vt:lpstr>
      <vt:lpstr>PowerPoint Presentation</vt:lpstr>
      <vt:lpstr>The River – Email Onboarding – Contents</vt:lpstr>
      <vt:lpstr>#1. Reset password using email sent from Salesforce</vt:lpstr>
      <vt:lpstr>#2. Download Salesforce App on Mobile and Log In</vt:lpstr>
      <vt:lpstr>#3. Einstein Activity Capture (1 of 6) </vt:lpstr>
      <vt:lpstr>#3. Einstein Activity Capture (2 of 6)</vt:lpstr>
      <vt:lpstr>#3. Einstein Activity Capture (3 of 6)</vt:lpstr>
      <vt:lpstr>#3. Einstein Activity Capture (4 of 6)</vt:lpstr>
      <vt:lpstr>#3. Einstein Activity Capture (5 of 6)</vt:lpstr>
      <vt:lpstr>#3. Einstein Activity Capture (6 of 6)</vt:lpstr>
      <vt:lpstr>#4. Office 365 Integration Set Up (1 of 4)</vt:lpstr>
      <vt:lpstr>#4. Office 365 Integration Set Up (2 of 4)</vt:lpstr>
      <vt:lpstr>#4. Office 365 Integration Set Up (3 of 4)</vt:lpstr>
      <vt:lpstr>PowerPoint Presentation</vt:lpstr>
      <vt:lpstr>PowerPoint Presentation</vt:lpstr>
      <vt:lpstr>PowerPoint Presentation</vt:lpstr>
      <vt:lpstr>That’s It For Now… Get ready for a whole new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4R Early Adopter Training and Onboarding Agenda</dc:title>
  <dc:creator>Glenn Holland</dc:creator>
  <cp:lastModifiedBy>Glenn Holland</cp:lastModifiedBy>
  <cp:revision>6</cp:revision>
  <dcterms:created xsi:type="dcterms:W3CDTF">2023-03-30T15:06:21Z</dcterms:created>
  <dcterms:modified xsi:type="dcterms:W3CDTF">2023-06-09T13:24:34Z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10a61f-7a93-4f51-bd1f-ac74bf5327c4_Enabled">
    <vt:lpwstr>true</vt:lpwstr>
  </property>
  <property fmtid="{D5CDD505-2E9C-101B-9397-08002B2CF9AE}" pid="3" name="MSIP_Label_b710a61f-7a93-4f51-bd1f-ac74bf5327c4_SetDate">
    <vt:lpwstr>2023-03-30T15:10:34Z</vt:lpwstr>
  </property>
  <property fmtid="{D5CDD505-2E9C-101B-9397-08002B2CF9AE}" pid="4" name="MSIP_Label_b710a61f-7a93-4f51-bd1f-ac74bf5327c4_Method">
    <vt:lpwstr>Standard</vt:lpwstr>
  </property>
  <property fmtid="{D5CDD505-2E9C-101B-9397-08002B2CF9AE}" pid="5" name="MSIP_Label_b710a61f-7a93-4f51-bd1f-ac74bf5327c4_Name">
    <vt:lpwstr>defa4170-0d19-0005-0004-bc88714345d2</vt:lpwstr>
  </property>
  <property fmtid="{D5CDD505-2E9C-101B-9397-08002B2CF9AE}" pid="6" name="MSIP_Label_b710a61f-7a93-4f51-bd1f-ac74bf5327c4_SiteId">
    <vt:lpwstr>94a45fd9-04d7-4d9f-a2d0-6b88a477da22</vt:lpwstr>
  </property>
  <property fmtid="{D5CDD505-2E9C-101B-9397-08002B2CF9AE}" pid="7" name="MSIP_Label_b710a61f-7a93-4f51-bd1f-ac74bf5327c4_ActionId">
    <vt:lpwstr>39b3ba07-3fcd-4a60-b313-686051690f75</vt:lpwstr>
  </property>
  <property fmtid="{D5CDD505-2E9C-101B-9397-08002B2CF9AE}" pid="8" name="MSIP_Label_b710a61f-7a93-4f51-bd1f-ac74bf5327c4_ContentBits">
    <vt:lpwstr>0</vt:lpwstr>
  </property>
  <property fmtid="{D5CDD505-2E9C-101B-9397-08002B2CF9AE}" pid="9" name="ContentTypeId">
    <vt:lpwstr>0x010100B0EE88F39294D1489ADFBD5A6B29D935</vt:lpwstr>
  </property>
</Properties>
</file>